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7" r:id="rId12"/>
    <p:sldId id="266" r:id="rId13"/>
    <p:sldId id="274" r:id="rId14"/>
    <p:sldId id="268" r:id="rId15"/>
    <p:sldId id="269" r:id="rId16"/>
    <p:sldId id="270" r:id="rId17"/>
    <p:sldId id="271" r:id="rId18"/>
    <p:sldId id="272" r:id="rId19"/>
    <p:sldId id="275" r:id="rId20"/>
    <p:sldId id="273" r:id="rId21"/>
  </p:sldIdLst>
  <p:sldSz cx="18288000" cy="10287000"/>
  <p:notesSz cx="6858000" cy="9144000"/>
  <p:embeddedFontLst>
    <p:embeddedFont>
      <p:font typeface="Calibri" panose="020F0502020204030204" pitchFamily="34" charset="0"/>
      <p:regular r:id="rId22"/>
      <p:bold r:id="rId23"/>
      <p:italic r:id="rId24"/>
      <p:boldItalic r:id="rId25"/>
    </p:embeddedFont>
    <p:embeddedFont>
      <p:font typeface="Canva Sans Bold" panose="020B0604020202020204" charset="0"/>
      <p:regular r:id="rId26"/>
    </p:embeddedFont>
    <p:embeddedFont>
      <p:font typeface="Days" panose="02000505050000020004" charset="0"/>
      <p:regular r:id="rId27"/>
    </p:embeddedFont>
    <p:embeddedFont>
      <p:font typeface="Fira Sans Ultra-Bold" panose="020B0604020202020204" charset="0"/>
      <p:regular r:id="rId28"/>
    </p:embeddedFont>
    <p:embeddedFont>
      <p:font typeface="Neue Machina Ultra-Bold" panose="020B0604020202020204" charset="0"/>
      <p:regular r:id="rId29"/>
    </p:embeddedFont>
    <p:embeddedFont>
      <p:font typeface="Open Sans Bold" panose="020B0604020202020204" charset="0"/>
      <p:regular r:id="rId30"/>
    </p:embeddedFont>
    <p:embeddedFont>
      <p:font typeface="Open Sauce Light" panose="020B0604020202020204" charset="0"/>
      <p:regular r:id="rId31"/>
    </p:embeddedFont>
    <p:embeddedFont>
      <p:font typeface="Open Sauce Medium" panose="020B0604020202020204" charset="0"/>
      <p:regular r:id="rId32"/>
    </p:embeddedFont>
    <p:embeddedFont>
      <p:font typeface="Poppins" panose="00000500000000000000" pitchFamily="2" charset="0"/>
      <p:regular r:id="rId33"/>
    </p:embeddedFont>
    <p:embeddedFont>
      <p:font typeface="Poppins Bold" panose="020B0604020202020204" charset="0"/>
      <p:regular r:id="rId34"/>
    </p:embeddedFont>
    <p:embeddedFont>
      <p:font typeface="Poppins Ultra-Bold" panose="020B0604020202020204" charset="0"/>
      <p:regular r:id="rId3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6" d="100"/>
          <a:sy n="56" d="100"/>
        </p:scale>
        <p:origin x="538" y="3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font" Target="fonts/font1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font" Target="fonts/font12.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font" Target="fonts/font11.fntdata"/><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35" Type="http://schemas.openxmlformats.org/officeDocument/2006/relationships/font" Target="fonts/font14.fntdata"/><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11/3/2023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11/3/2023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11/3/2023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11/3/2023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5.sv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png"/><Relationship Id="rId1" Type="http://schemas.openxmlformats.org/officeDocument/2006/relationships/slideLayout" Target="../slideLayouts/slideLayout7.xml"/><Relationship Id="rId4" Type="http://schemas.openxmlformats.org/officeDocument/2006/relationships/image" Target="../media/image22.jpeg"/></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 Id="rId5" Type="http://schemas.openxmlformats.org/officeDocument/2006/relationships/image" Target="../media/image26.png"/><Relationship Id="rId4" Type="http://schemas.openxmlformats.org/officeDocument/2006/relationships/image" Target="../media/image25.svg"/></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 Id="rId4" Type="http://schemas.openxmlformats.org/officeDocument/2006/relationships/image" Target="../media/image25.svg"/></Relationships>
</file>

<file path=ppt/slides/_rels/slide14.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15.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Layout" Target="../slideLayouts/slideLayout7.xml"/><Relationship Id="rId5" Type="http://schemas.openxmlformats.org/officeDocument/2006/relationships/image" Target="../media/image31.png"/><Relationship Id="rId4" Type="http://schemas.openxmlformats.org/officeDocument/2006/relationships/image" Target="../media/image30.png"/></Relationships>
</file>

<file path=ppt/slides/_rels/slide16.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svg"/><Relationship Id="rId7" Type="http://schemas.openxmlformats.org/officeDocument/2006/relationships/image" Target="../media/image40.svg"/><Relationship Id="rId2" Type="http://schemas.openxmlformats.org/officeDocument/2006/relationships/image" Target="../media/image35.png"/><Relationship Id="rId1" Type="http://schemas.openxmlformats.org/officeDocument/2006/relationships/slideLayout" Target="../slideLayouts/slideLayout7.xml"/><Relationship Id="rId6" Type="http://schemas.openxmlformats.org/officeDocument/2006/relationships/image" Target="../media/image39.png"/><Relationship Id="rId5" Type="http://schemas.openxmlformats.org/officeDocument/2006/relationships/image" Target="../media/image38.svg"/><Relationship Id="rId4" Type="http://schemas.openxmlformats.org/officeDocument/2006/relationships/image" Target="../media/image37.png"/><Relationship Id="rId9" Type="http://schemas.openxmlformats.org/officeDocument/2006/relationships/image" Target="../media/image42.png"/></Relationships>
</file>

<file path=ppt/slides/_rels/slide19.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svg"/><Relationship Id="rId7" Type="http://schemas.openxmlformats.org/officeDocument/2006/relationships/image" Target="../media/image40.svg"/><Relationship Id="rId2" Type="http://schemas.openxmlformats.org/officeDocument/2006/relationships/image" Target="../media/image35.png"/><Relationship Id="rId1" Type="http://schemas.openxmlformats.org/officeDocument/2006/relationships/slideLayout" Target="../slideLayouts/slideLayout7.xml"/><Relationship Id="rId6" Type="http://schemas.openxmlformats.org/officeDocument/2006/relationships/image" Target="../media/image39.png"/><Relationship Id="rId5" Type="http://schemas.openxmlformats.org/officeDocument/2006/relationships/image" Target="../media/image38.svg"/><Relationship Id="rId10" Type="http://schemas.openxmlformats.org/officeDocument/2006/relationships/image" Target="../media/image43.png"/><Relationship Id="rId4" Type="http://schemas.openxmlformats.org/officeDocument/2006/relationships/image" Target="../media/image37.png"/><Relationship Id="rId9" Type="http://schemas.openxmlformats.org/officeDocument/2006/relationships/image" Target="../media/image42.png"/></Relationships>
</file>

<file path=ppt/slides/_rels/slide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jpeg"/><Relationship Id="rId5" Type="http://schemas.openxmlformats.org/officeDocument/2006/relationships/image" Target="../media/image5.sv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45.svg"/><Relationship Id="rId2" Type="http://schemas.openxmlformats.org/officeDocument/2006/relationships/image" Target="../media/image44.png"/><Relationship Id="rId1" Type="http://schemas.openxmlformats.org/officeDocument/2006/relationships/slideLayout" Target="../slideLayouts/slideLayout7.xml"/><Relationship Id="rId5" Type="http://schemas.openxmlformats.org/officeDocument/2006/relationships/image" Target="../media/image47.svg"/><Relationship Id="rId4" Type="http://schemas.openxmlformats.org/officeDocument/2006/relationships/image" Target="../media/image46.png"/></Relationships>
</file>

<file path=ppt/slides/_rels/slide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5.sv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3.svg"/><Relationship Id="rId7" Type="http://schemas.openxmlformats.org/officeDocument/2006/relationships/image" Target="../media/image8.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5.sv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image" Target="../media/image3.svg"/><Relationship Id="rId7" Type="http://schemas.openxmlformats.org/officeDocument/2006/relationships/image" Target="../media/image10.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5.sv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2.png"/><Relationship Id="rId7" Type="http://schemas.openxmlformats.org/officeDocument/2006/relationships/image" Target="../media/image1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5.sv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5.jpeg"/><Relationship Id="rId5" Type="http://schemas.openxmlformats.org/officeDocument/2006/relationships/image" Target="../media/image5.sv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3.svg"/><Relationship Id="rId7" Type="http://schemas.openxmlformats.org/officeDocument/2006/relationships/image" Target="../media/image17.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5.sv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IN"/>
          </a:p>
        </p:txBody>
      </p:sp>
      <p:sp>
        <p:nvSpPr>
          <p:cNvPr id="3" name="Freeform 3"/>
          <p:cNvSpPr/>
          <p:nvPr/>
        </p:nvSpPr>
        <p:spPr>
          <a:xfrm>
            <a:off x="12618527" y="-1745836"/>
            <a:ext cx="6304087" cy="6304087"/>
          </a:xfrm>
          <a:custGeom>
            <a:avLst/>
            <a:gdLst/>
            <a:ahLst/>
            <a:cxnLst/>
            <a:rect l="l" t="t" r="r" b="b"/>
            <a:pathLst>
              <a:path w="6304087" h="6304087">
                <a:moveTo>
                  <a:pt x="0" y="0"/>
                </a:moveTo>
                <a:lnTo>
                  <a:pt x="6304087" y="0"/>
                </a:lnTo>
                <a:lnTo>
                  <a:pt x="6304087" y="6304087"/>
                </a:lnTo>
                <a:lnTo>
                  <a:pt x="0" y="630408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4" name="Freeform 4"/>
          <p:cNvSpPr/>
          <p:nvPr/>
        </p:nvSpPr>
        <p:spPr>
          <a:xfrm>
            <a:off x="12915273" y="5804957"/>
            <a:ext cx="2284867" cy="2284867"/>
          </a:xfrm>
          <a:custGeom>
            <a:avLst/>
            <a:gdLst/>
            <a:ahLst/>
            <a:cxnLst/>
            <a:rect l="l" t="t" r="r" b="b"/>
            <a:pathLst>
              <a:path w="2284867" h="2284867">
                <a:moveTo>
                  <a:pt x="0" y="0"/>
                </a:moveTo>
                <a:lnTo>
                  <a:pt x="2284867" y="0"/>
                </a:lnTo>
                <a:lnTo>
                  <a:pt x="2284867" y="2284866"/>
                </a:lnTo>
                <a:lnTo>
                  <a:pt x="0" y="228486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5" name="TextBox 5"/>
          <p:cNvSpPr txBox="1"/>
          <p:nvPr/>
        </p:nvSpPr>
        <p:spPr>
          <a:xfrm>
            <a:off x="328017" y="3158465"/>
            <a:ext cx="11341360" cy="1590465"/>
          </a:xfrm>
          <a:prstGeom prst="rect">
            <a:avLst/>
          </a:prstGeom>
        </p:spPr>
        <p:txBody>
          <a:bodyPr lIns="0" tIns="0" rIns="0" bIns="0" rtlCol="0" anchor="t">
            <a:spAutoFit/>
          </a:bodyPr>
          <a:lstStyle/>
          <a:p>
            <a:pPr>
              <a:lnSpc>
                <a:spcPts val="12257"/>
              </a:lnSpc>
              <a:spcBef>
                <a:spcPct val="0"/>
              </a:spcBef>
            </a:pPr>
            <a:r>
              <a:rPr lang="en-US" sz="8755">
                <a:solidFill>
                  <a:srgbClr val="FFFFFF"/>
                </a:solidFill>
                <a:latin typeface="Poppins"/>
              </a:rPr>
              <a:t>NETWORK SECURITY</a:t>
            </a:r>
          </a:p>
        </p:txBody>
      </p:sp>
      <p:sp>
        <p:nvSpPr>
          <p:cNvPr id="6" name="TextBox 6"/>
          <p:cNvSpPr txBox="1"/>
          <p:nvPr/>
        </p:nvSpPr>
        <p:spPr>
          <a:xfrm>
            <a:off x="2009140" y="4668318"/>
            <a:ext cx="8507318" cy="1961236"/>
          </a:xfrm>
          <a:prstGeom prst="rect">
            <a:avLst/>
          </a:prstGeom>
        </p:spPr>
        <p:txBody>
          <a:bodyPr lIns="0" tIns="0" rIns="0" bIns="0" rtlCol="0" anchor="t">
            <a:spAutoFit/>
          </a:bodyPr>
          <a:lstStyle/>
          <a:p>
            <a:pPr>
              <a:lnSpc>
                <a:spcPts val="15275"/>
              </a:lnSpc>
              <a:spcBef>
                <a:spcPct val="0"/>
              </a:spcBef>
            </a:pPr>
            <a:r>
              <a:rPr lang="en-US" sz="10910">
                <a:solidFill>
                  <a:srgbClr val="FFFFFF"/>
                </a:solidFill>
                <a:latin typeface="Poppins Ultra-Bold"/>
              </a:rPr>
              <a:t>FIREWALL</a:t>
            </a:r>
          </a:p>
        </p:txBody>
      </p:sp>
      <p:sp>
        <p:nvSpPr>
          <p:cNvPr id="7" name="Freeform 7"/>
          <p:cNvSpPr/>
          <p:nvPr/>
        </p:nvSpPr>
        <p:spPr>
          <a:xfrm>
            <a:off x="1028700" y="1028700"/>
            <a:ext cx="546184" cy="546184"/>
          </a:xfrm>
          <a:custGeom>
            <a:avLst/>
            <a:gdLst/>
            <a:ahLst/>
            <a:cxnLst/>
            <a:rect l="l" t="t" r="r" b="b"/>
            <a:pathLst>
              <a:path w="546184" h="546184">
                <a:moveTo>
                  <a:pt x="0" y="0"/>
                </a:moveTo>
                <a:lnTo>
                  <a:pt x="546184" y="0"/>
                </a:lnTo>
                <a:lnTo>
                  <a:pt x="546184" y="546184"/>
                </a:lnTo>
                <a:lnTo>
                  <a:pt x="0" y="54618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8" name="Freeform 8"/>
          <p:cNvSpPr/>
          <p:nvPr/>
        </p:nvSpPr>
        <p:spPr>
          <a:xfrm>
            <a:off x="1205735" y="1178928"/>
            <a:ext cx="192115" cy="245728"/>
          </a:xfrm>
          <a:custGeom>
            <a:avLst/>
            <a:gdLst/>
            <a:ahLst/>
            <a:cxnLst/>
            <a:rect l="l" t="t" r="r" b="b"/>
            <a:pathLst>
              <a:path w="192115" h="245728">
                <a:moveTo>
                  <a:pt x="0" y="0"/>
                </a:moveTo>
                <a:lnTo>
                  <a:pt x="192115" y="0"/>
                </a:lnTo>
                <a:lnTo>
                  <a:pt x="192115" y="245728"/>
                </a:lnTo>
                <a:lnTo>
                  <a:pt x="0" y="24572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N"/>
          </a:p>
        </p:txBody>
      </p:sp>
      <p:sp>
        <p:nvSpPr>
          <p:cNvPr id="9" name="Freeform 9"/>
          <p:cNvSpPr/>
          <p:nvPr/>
        </p:nvSpPr>
        <p:spPr>
          <a:xfrm>
            <a:off x="11193410" y="4082284"/>
            <a:ext cx="951933" cy="951933"/>
          </a:xfrm>
          <a:custGeom>
            <a:avLst/>
            <a:gdLst/>
            <a:ahLst/>
            <a:cxnLst/>
            <a:rect l="l" t="t" r="r" b="b"/>
            <a:pathLst>
              <a:path w="951933" h="951933">
                <a:moveTo>
                  <a:pt x="0" y="0"/>
                </a:moveTo>
                <a:lnTo>
                  <a:pt x="951934" y="0"/>
                </a:lnTo>
                <a:lnTo>
                  <a:pt x="951934" y="951934"/>
                </a:lnTo>
                <a:lnTo>
                  <a:pt x="0" y="95193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2D70"/>
        </a:solidFill>
        <a:effectLst/>
      </p:bgPr>
    </p:bg>
    <p:spTree>
      <p:nvGrpSpPr>
        <p:cNvPr id="1" name=""/>
        <p:cNvGrpSpPr/>
        <p:nvPr/>
      </p:nvGrpSpPr>
      <p:grpSpPr>
        <a:xfrm>
          <a:off x="0" y="0"/>
          <a:ext cx="0" cy="0"/>
          <a:chOff x="0" y="0"/>
          <a:chExt cx="0" cy="0"/>
        </a:xfrm>
      </p:grpSpPr>
      <p:sp>
        <p:nvSpPr>
          <p:cNvPr id="2" name="Freeform 2"/>
          <p:cNvSpPr/>
          <p:nvPr/>
        </p:nvSpPr>
        <p:spPr>
          <a:xfrm>
            <a:off x="1028700" y="1028700"/>
            <a:ext cx="546184" cy="546184"/>
          </a:xfrm>
          <a:custGeom>
            <a:avLst/>
            <a:gdLst/>
            <a:ahLst/>
            <a:cxnLst/>
            <a:rect l="l" t="t" r="r" b="b"/>
            <a:pathLst>
              <a:path w="546184" h="546184">
                <a:moveTo>
                  <a:pt x="0" y="0"/>
                </a:moveTo>
                <a:lnTo>
                  <a:pt x="546184" y="0"/>
                </a:lnTo>
                <a:lnTo>
                  <a:pt x="546184" y="546184"/>
                </a:lnTo>
                <a:lnTo>
                  <a:pt x="0" y="54618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Freeform 3"/>
          <p:cNvSpPr/>
          <p:nvPr/>
        </p:nvSpPr>
        <p:spPr>
          <a:xfrm>
            <a:off x="1205735" y="1178928"/>
            <a:ext cx="192115" cy="245728"/>
          </a:xfrm>
          <a:custGeom>
            <a:avLst/>
            <a:gdLst/>
            <a:ahLst/>
            <a:cxnLst/>
            <a:rect l="l" t="t" r="r" b="b"/>
            <a:pathLst>
              <a:path w="192115" h="245728">
                <a:moveTo>
                  <a:pt x="0" y="0"/>
                </a:moveTo>
                <a:lnTo>
                  <a:pt x="192115" y="0"/>
                </a:lnTo>
                <a:lnTo>
                  <a:pt x="192115" y="245728"/>
                </a:lnTo>
                <a:lnTo>
                  <a:pt x="0" y="24572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4" name="Freeform 4"/>
          <p:cNvSpPr/>
          <p:nvPr/>
        </p:nvSpPr>
        <p:spPr>
          <a:xfrm>
            <a:off x="15135956" y="1991456"/>
            <a:ext cx="6304087" cy="6304087"/>
          </a:xfrm>
          <a:custGeom>
            <a:avLst/>
            <a:gdLst/>
            <a:ahLst/>
            <a:cxnLst/>
            <a:rect l="l" t="t" r="r" b="b"/>
            <a:pathLst>
              <a:path w="6304087" h="6304087">
                <a:moveTo>
                  <a:pt x="0" y="0"/>
                </a:moveTo>
                <a:lnTo>
                  <a:pt x="6304088" y="0"/>
                </a:lnTo>
                <a:lnTo>
                  <a:pt x="6304088" y="6304088"/>
                </a:lnTo>
                <a:lnTo>
                  <a:pt x="0" y="630408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5" name="Freeform 5"/>
          <p:cNvSpPr/>
          <p:nvPr/>
        </p:nvSpPr>
        <p:spPr>
          <a:xfrm>
            <a:off x="5611627" y="4904602"/>
            <a:ext cx="6484025" cy="3890415"/>
          </a:xfrm>
          <a:custGeom>
            <a:avLst/>
            <a:gdLst/>
            <a:ahLst/>
            <a:cxnLst/>
            <a:rect l="l" t="t" r="r" b="b"/>
            <a:pathLst>
              <a:path w="6484025" h="3890415">
                <a:moveTo>
                  <a:pt x="0" y="0"/>
                </a:moveTo>
                <a:lnTo>
                  <a:pt x="6484025" y="0"/>
                </a:lnTo>
                <a:lnTo>
                  <a:pt x="6484025" y="3890415"/>
                </a:lnTo>
                <a:lnTo>
                  <a:pt x="0" y="3890415"/>
                </a:lnTo>
                <a:lnTo>
                  <a:pt x="0" y="0"/>
                </a:lnTo>
                <a:close/>
              </a:path>
            </a:pathLst>
          </a:custGeom>
          <a:blipFill>
            <a:blip r:embed="rId6"/>
            <a:stretch>
              <a:fillRect/>
            </a:stretch>
          </a:blipFill>
        </p:spPr>
        <p:txBody>
          <a:bodyPr/>
          <a:lstStyle/>
          <a:p>
            <a:endParaRPr lang="en-IN"/>
          </a:p>
        </p:txBody>
      </p:sp>
      <p:sp>
        <p:nvSpPr>
          <p:cNvPr id="6" name="TextBox 6"/>
          <p:cNvSpPr txBox="1"/>
          <p:nvPr/>
        </p:nvSpPr>
        <p:spPr>
          <a:xfrm>
            <a:off x="2177381" y="1508209"/>
            <a:ext cx="9520634" cy="572453"/>
          </a:xfrm>
          <a:prstGeom prst="rect">
            <a:avLst/>
          </a:prstGeom>
        </p:spPr>
        <p:txBody>
          <a:bodyPr lIns="0" tIns="0" rIns="0" bIns="0" rtlCol="0" anchor="t">
            <a:spAutoFit/>
          </a:bodyPr>
          <a:lstStyle/>
          <a:p>
            <a:pPr algn="ctr">
              <a:lnSpc>
                <a:spcPts val="4672"/>
              </a:lnSpc>
              <a:spcBef>
                <a:spcPct val="0"/>
              </a:spcBef>
            </a:pPr>
            <a:r>
              <a:rPr lang="en-US" sz="3337">
                <a:solidFill>
                  <a:srgbClr val="FFFFFF"/>
                </a:solidFill>
                <a:latin typeface="Open Sans Bold"/>
              </a:rPr>
              <a:t>5. UNIFIED THREAD MANAGEMENT FIREWALL</a:t>
            </a:r>
          </a:p>
        </p:txBody>
      </p:sp>
      <p:sp>
        <p:nvSpPr>
          <p:cNvPr id="7" name="TextBox 7"/>
          <p:cNvSpPr txBox="1"/>
          <p:nvPr/>
        </p:nvSpPr>
        <p:spPr>
          <a:xfrm>
            <a:off x="1028700" y="2966728"/>
            <a:ext cx="13886067" cy="1635738"/>
          </a:xfrm>
          <a:prstGeom prst="rect">
            <a:avLst/>
          </a:prstGeom>
        </p:spPr>
        <p:txBody>
          <a:bodyPr lIns="0" tIns="0" rIns="0" bIns="0" rtlCol="0" anchor="t">
            <a:spAutoFit/>
          </a:bodyPr>
          <a:lstStyle/>
          <a:p>
            <a:pPr>
              <a:lnSpc>
                <a:spcPts val="2640"/>
              </a:lnSpc>
            </a:pPr>
            <a:r>
              <a:rPr lang="en-US" sz="1886" dirty="0">
                <a:solidFill>
                  <a:srgbClr val="FFFFFF"/>
                </a:solidFill>
                <a:latin typeface="Open Sans Bold"/>
              </a:rPr>
              <a:t>Unified Threat Management (UTM) is a strategy that combines many security features that may handle various cyberthreat kinds into a single software or hardware device. UTM offers a plethora of protection techniques, including rule matching packet filtering, stateful inspection,  intrusion detection (or prevention) systems, applications, circuit gateways, and more. </a:t>
            </a:r>
          </a:p>
          <a:p>
            <a:pPr>
              <a:lnSpc>
                <a:spcPts val="2640"/>
              </a:lnSpc>
              <a:spcBef>
                <a:spcPct val="0"/>
              </a:spcBef>
            </a:pPr>
            <a:endParaRPr lang="en-US" sz="1886" dirty="0">
              <a:solidFill>
                <a:srgbClr val="FFFFFF"/>
              </a:solidFill>
              <a:latin typeface="Open Sans Bol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53703" b="-53703"/>
            </a:stretch>
          </a:blipFill>
        </p:spPr>
        <p:txBody>
          <a:bodyPr/>
          <a:lstStyle/>
          <a:p>
            <a:endParaRPr lang="en-IN"/>
          </a:p>
        </p:txBody>
      </p:sp>
      <p:sp>
        <p:nvSpPr>
          <p:cNvPr id="3" name="AutoShape 3"/>
          <p:cNvSpPr/>
          <p:nvPr/>
        </p:nvSpPr>
        <p:spPr>
          <a:xfrm flipH="1">
            <a:off x="4517244" y="1230274"/>
            <a:ext cx="10610668" cy="53684"/>
          </a:xfrm>
          <a:prstGeom prst="line">
            <a:avLst/>
          </a:prstGeom>
          <a:ln w="76200" cap="flat">
            <a:solidFill>
              <a:srgbClr val="F5F5F5"/>
            </a:solidFill>
            <a:prstDash val="solid"/>
            <a:headEnd type="none" w="sm" len="sm"/>
            <a:tailEnd type="none" w="sm" len="sm"/>
          </a:ln>
        </p:spPr>
        <p:txBody>
          <a:bodyPr/>
          <a:lstStyle/>
          <a:p>
            <a:endParaRPr lang="en-IN"/>
          </a:p>
        </p:txBody>
      </p:sp>
      <p:sp>
        <p:nvSpPr>
          <p:cNvPr id="4" name="Freeform 4"/>
          <p:cNvSpPr/>
          <p:nvPr/>
        </p:nvSpPr>
        <p:spPr>
          <a:xfrm>
            <a:off x="759923" y="4395876"/>
            <a:ext cx="8188259" cy="4605896"/>
          </a:xfrm>
          <a:custGeom>
            <a:avLst/>
            <a:gdLst/>
            <a:ahLst/>
            <a:cxnLst/>
            <a:rect l="l" t="t" r="r" b="b"/>
            <a:pathLst>
              <a:path w="8188259" h="4605896">
                <a:moveTo>
                  <a:pt x="0" y="0"/>
                </a:moveTo>
                <a:lnTo>
                  <a:pt x="8188259" y="0"/>
                </a:lnTo>
                <a:lnTo>
                  <a:pt x="8188259" y="4605896"/>
                </a:lnTo>
                <a:lnTo>
                  <a:pt x="0" y="4605896"/>
                </a:lnTo>
                <a:lnTo>
                  <a:pt x="0" y="0"/>
                </a:lnTo>
                <a:close/>
              </a:path>
            </a:pathLst>
          </a:custGeom>
          <a:blipFill>
            <a:blip r:embed="rId3"/>
            <a:stretch>
              <a:fillRect/>
            </a:stretch>
          </a:blipFill>
        </p:spPr>
        <p:txBody>
          <a:bodyPr/>
          <a:lstStyle/>
          <a:p>
            <a:endParaRPr lang="en-IN"/>
          </a:p>
        </p:txBody>
      </p:sp>
      <p:sp>
        <p:nvSpPr>
          <p:cNvPr id="5" name="Freeform 5"/>
          <p:cNvSpPr/>
          <p:nvPr/>
        </p:nvSpPr>
        <p:spPr>
          <a:xfrm>
            <a:off x="9665882" y="4395876"/>
            <a:ext cx="6483232" cy="4862424"/>
          </a:xfrm>
          <a:custGeom>
            <a:avLst/>
            <a:gdLst/>
            <a:ahLst/>
            <a:cxnLst/>
            <a:rect l="l" t="t" r="r" b="b"/>
            <a:pathLst>
              <a:path w="6483232" h="4862424">
                <a:moveTo>
                  <a:pt x="0" y="0"/>
                </a:moveTo>
                <a:lnTo>
                  <a:pt x="6483232" y="0"/>
                </a:lnTo>
                <a:lnTo>
                  <a:pt x="6483232" y="4862424"/>
                </a:lnTo>
                <a:lnTo>
                  <a:pt x="0" y="4862424"/>
                </a:lnTo>
                <a:lnTo>
                  <a:pt x="0" y="0"/>
                </a:lnTo>
                <a:close/>
              </a:path>
            </a:pathLst>
          </a:custGeom>
          <a:blipFill>
            <a:blip r:embed="rId4"/>
            <a:stretch>
              <a:fillRect/>
            </a:stretch>
          </a:blipFill>
        </p:spPr>
        <p:txBody>
          <a:bodyPr/>
          <a:lstStyle/>
          <a:p>
            <a:endParaRPr lang="en-IN"/>
          </a:p>
        </p:txBody>
      </p:sp>
      <p:sp>
        <p:nvSpPr>
          <p:cNvPr id="6" name="TextBox 6"/>
          <p:cNvSpPr txBox="1"/>
          <p:nvPr/>
        </p:nvSpPr>
        <p:spPr>
          <a:xfrm>
            <a:off x="4124700" y="504197"/>
            <a:ext cx="11395756" cy="687977"/>
          </a:xfrm>
          <a:prstGeom prst="rect">
            <a:avLst/>
          </a:prstGeom>
        </p:spPr>
        <p:txBody>
          <a:bodyPr lIns="0" tIns="0" rIns="0" bIns="0" rtlCol="0" anchor="t">
            <a:spAutoFit/>
          </a:bodyPr>
          <a:lstStyle/>
          <a:p>
            <a:pPr algn="ctr">
              <a:lnSpc>
                <a:spcPts val="5349"/>
              </a:lnSpc>
            </a:pPr>
            <a:r>
              <a:rPr lang="en-US" sz="4863" spc="155">
                <a:solidFill>
                  <a:srgbClr val="FFFFFF"/>
                </a:solidFill>
                <a:latin typeface="Days"/>
              </a:rPr>
              <a:t>NEXT GENERATION FIREWALL</a:t>
            </a:r>
          </a:p>
        </p:txBody>
      </p:sp>
      <p:sp>
        <p:nvSpPr>
          <p:cNvPr id="7" name="TextBox 7"/>
          <p:cNvSpPr txBox="1"/>
          <p:nvPr/>
        </p:nvSpPr>
        <p:spPr>
          <a:xfrm>
            <a:off x="624811" y="1919762"/>
            <a:ext cx="16148798" cy="2221548"/>
          </a:xfrm>
          <a:prstGeom prst="rect">
            <a:avLst/>
          </a:prstGeom>
        </p:spPr>
        <p:txBody>
          <a:bodyPr lIns="0" tIns="0" rIns="0" bIns="0" rtlCol="0" anchor="t">
            <a:spAutoFit/>
          </a:bodyPr>
          <a:lstStyle/>
          <a:p>
            <a:pPr>
              <a:lnSpc>
                <a:spcPts val="3552"/>
              </a:lnSpc>
            </a:pPr>
            <a:r>
              <a:rPr lang="en-US" sz="2537" dirty="0">
                <a:solidFill>
                  <a:srgbClr val="FFFFFF"/>
                </a:solidFill>
                <a:latin typeface="Open Sans Bold"/>
              </a:rPr>
              <a:t>Next-Generation Firewall (NGFW) was invented around 2009 by Gartner.</a:t>
            </a:r>
          </a:p>
          <a:p>
            <a:pPr>
              <a:lnSpc>
                <a:spcPts val="3552"/>
              </a:lnSpc>
            </a:pPr>
            <a:r>
              <a:rPr lang="en-US" sz="2537" dirty="0">
                <a:solidFill>
                  <a:srgbClr val="FFFFFF"/>
                </a:solidFill>
                <a:latin typeface="Open Sans Bold"/>
              </a:rPr>
              <a:t>It was similar to the UTM Essentially, DPI firewall technology is applied by next-generation firewalls through integration of application intelligence, control, and intrusion prevention systems (IPS) to visualize the content of the data being read and processed.</a:t>
            </a:r>
          </a:p>
          <a:p>
            <a:pPr>
              <a:lnSpc>
                <a:spcPts val="3552"/>
              </a:lnSpc>
              <a:spcBef>
                <a:spcPct val="0"/>
              </a:spcBef>
            </a:pPr>
            <a:r>
              <a:rPr lang="en-US" sz="2537" dirty="0">
                <a:solidFill>
                  <a:srgbClr val="FFFFFF"/>
                </a:solidFill>
                <a:latin typeface="Open Sans Bold"/>
              </a:rPr>
              <a:t> </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47453">
            <a:off x="-212140" y="-387358"/>
            <a:ext cx="18712279" cy="11061715"/>
          </a:xfrm>
          <a:custGeom>
            <a:avLst/>
            <a:gdLst/>
            <a:ahLst/>
            <a:cxnLst/>
            <a:rect l="l" t="t" r="r" b="b"/>
            <a:pathLst>
              <a:path w="18712279" h="11061715">
                <a:moveTo>
                  <a:pt x="441100" y="0"/>
                </a:moveTo>
                <a:lnTo>
                  <a:pt x="18712280" y="784177"/>
                </a:lnTo>
                <a:lnTo>
                  <a:pt x="18271180" y="11061716"/>
                </a:lnTo>
                <a:lnTo>
                  <a:pt x="0" y="10277539"/>
                </a:lnTo>
                <a:lnTo>
                  <a:pt x="441100" y="0"/>
                </a:lnTo>
                <a:close/>
              </a:path>
            </a:pathLst>
          </a:custGeom>
          <a:blipFill>
            <a:blip r:embed="rId2"/>
            <a:stretch>
              <a:fillRect t="-2026" r="-72143" b="-61774"/>
            </a:stretch>
          </a:blipFill>
        </p:spPr>
        <p:txBody>
          <a:bodyPr/>
          <a:lstStyle/>
          <a:p>
            <a:endParaRPr lang="en-IN"/>
          </a:p>
        </p:txBody>
      </p:sp>
      <p:sp>
        <p:nvSpPr>
          <p:cNvPr id="3" name="Freeform 3"/>
          <p:cNvSpPr/>
          <p:nvPr/>
        </p:nvSpPr>
        <p:spPr>
          <a:xfrm>
            <a:off x="1564160" y="1182238"/>
            <a:ext cx="324049" cy="402318"/>
          </a:xfrm>
          <a:custGeom>
            <a:avLst/>
            <a:gdLst/>
            <a:ahLst/>
            <a:cxnLst/>
            <a:rect l="l" t="t" r="r" b="b"/>
            <a:pathLst>
              <a:path w="324049" h="402318">
                <a:moveTo>
                  <a:pt x="0" y="0"/>
                </a:moveTo>
                <a:lnTo>
                  <a:pt x="324049" y="0"/>
                </a:lnTo>
                <a:lnTo>
                  <a:pt x="324049" y="402318"/>
                </a:lnTo>
                <a:lnTo>
                  <a:pt x="0" y="40231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4" name="Freeform 4"/>
          <p:cNvSpPr/>
          <p:nvPr/>
        </p:nvSpPr>
        <p:spPr>
          <a:xfrm>
            <a:off x="866221" y="2583501"/>
            <a:ext cx="16393079" cy="5767935"/>
          </a:xfrm>
          <a:custGeom>
            <a:avLst/>
            <a:gdLst/>
            <a:ahLst/>
            <a:cxnLst/>
            <a:rect l="l" t="t" r="r" b="b"/>
            <a:pathLst>
              <a:path w="16393079" h="5767935">
                <a:moveTo>
                  <a:pt x="0" y="0"/>
                </a:moveTo>
                <a:lnTo>
                  <a:pt x="16393079" y="0"/>
                </a:lnTo>
                <a:lnTo>
                  <a:pt x="16393079" y="5767935"/>
                </a:lnTo>
                <a:lnTo>
                  <a:pt x="0" y="5767935"/>
                </a:lnTo>
                <a:lnTo>
                  <a:pt x="0" y="0"/>
                </a:lnTo>
                <a:close/>
              </a:path>
            </a:pathLst>
          </a:custGeom>
          <a:blipFill>
            <a:blip r:embed="rId5"/>
            <a:stretch>
              <a:fillRect/>
            </a:stretch>
          </a:blipFill>
        </p:spPr>
        <p:txBody>
          <a:bodyPr/>
          <a:lstStyle/>
          <a:p>
            <a:endParaRPr lang="en-IN"/>
          </a:p>
        </p:txBody>
      </p:sp>
      <p:sp>
        <p:nvSpPr>
          <p:cNvPr id="5" name="TextBox 5"/>
          <p:cNvSpPr txBox="1"/>
          <p:nvPr/>
        </p:nvSpPr>
        <p:spPr>
          <a:xfrm>
            <a:off x="3065573" y="1022837"/>
            <a:ext cx="5703725" cy="768746"/>
          </a:xfrm>
          <a:prstGeom prst="rect">
            <a:avLst/>
          </a:prstGeom>
        </p:spPr>
        <p:txBody>
          <a:bodyPr lIns="0" tIns="0" rIns="0" bIns="0" rtlCol="0" anchor="t">
            <a:spAutoFit/>
          </a:bodyPr>
          <a:lstStyle/>
          <a:p>
            <a:pPr algn="just">
              <a:lnSpc>
                <a:spcPts val="5919"/>
              </a:lnSpc>
            </a:pPr>
            <a:r>
              <a:rPr lang="en-US" sz="5381" spc="199">
                <a:solidFill>
                  <a:srgbClr val="FFFFFF"/>
                </a:solidFill>
                <a:latin typeface="Days"/>
              </a:rPr>
              <a:t>EVOLUTION</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47453">
            <a:off x="-212140" y="-387358"/>
            <a:ext cx="18712279" cy="11061715"/>
          </a:xfrm>
          <a:custGeom>
            <a:avLst/>
            <a:gdLst/>
            <a:ahLst/>
            <a:cxnLst/>
            <a:rect l="l" t="t" r="r" b="b"/>
            <a:pathLst>
              <a:path w="18712279" h="11061715">
                <a:moveTo>
                  <a:pt x="441100" y="0"/>
                </a:moveTo>
                <a:lnTo>
                  <a:pt x="18712280" y="784177"/>
                </a:lnTo>
                <a:lnTo>
                  <a:pt x="18271180" y="11061716"/>
                </a:lnTo>
                <a:lnTo>
                  <a:pt x="0" y="10277539"/>
                </a:lnTo>
                <a:lnTo>
                  <a:pt x="441100" y="0"/>
                </a:lnTo>
                <a:close/>
              </a:path>
            </a:pathLst>
          </a:custGeom>
          <a:blipFill>
            <a:blip r:embed="rId2"/>
            <a:stretch>
              <a:fillRect t="-2026" r="-72143" b="-61774"/>
            </a:stretch>
          </a:blipFill>
        </p:spPr>
        <p:txBody>
          <a:bodyPr/>
          <a:lstStyle/>
          <a:p>
            <a:endParaRPr lang="en-IN"/>
          </a:p>
        </p:txBody>
      </p:sp>
      <p:sp>
        <p:nvSpPr>
          <p:cNvPr id="3" name="Freeform 3"/>
          <p:cNvSpPr/>
          <p:nvPr/>
        </p:nvSpPr>
        <p:spPr>
          <a:xfrm>
            <a:off x="1564160" y="1182238"/>
            <a:ext cx="324049" cy="402318"/>
          </a:xfrm>
          <a:custGeom>
            <a:avLst/>
            <a:gdLst/>
            <a:ahLst/>
            <a:cxnLst/>
            <a:rect l="l" t="t" r="r" b="b"/>
            <a:pathLst>
              <a:path w="324049" h="402318">
                <a:moveTo>
                  <a:pt x="0" y="0"/>
                </a:moveTo>
                <a:lnTo>
                  <a:pt x="324049" y="0"/>
                </a:lnTo>
                <a:lnTo>
                  <a:pt x="324049" y="402318"/>
                </a:lnTo>
                <a:lnTo>
                  <a:pt x="0" y="40231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5" name="TextBox 5"/>
          <p:cNvSpPr txBox="1"/>
          <p:nvPr/>
        </p:nvSpPr>
        <p:spPr>
          <a:xfrm>
            <a:off x="3733800" y="1022837"/>
            <a:ext cx="7010399" cy="756617"/>
          </a:xfrm>
          <a:prstGeom prst="rect">
            <a:avLst/>
          </a:prstGeom>
        </p:spPr>
        <p:txBody>
          <a:bodyPr wrap="square" lIns="0" tIns="0" rIns="0" bIns="0" rtlCol="0" anchor="t">
            <a:spAutoFit/>
          </a:bodyPr>
          <a:lstStyle/>
          <a:p>
            <a:pPr algn="just">
              <a:lnSpc>
                <a:spcPts val="5919"/>
              </a:lnSpc>
            </a:pPr>
            <a:r>
              <a:rPr lang="en-US" sz="5381" spc="199" dirty="0">
                <a:solidFill>
                  <a:srgbClr val="FFFFFF"/>
                </a:solidFill>
                <a:latin typeface="Days"/>
              </a:rPr>
              <a:t>APPLICATIONS</a:t>
            </a:r>
          </a:p>
        </p:txBody>
      </p:sp>
      <p:graphicFrame>
        <p:nvGraphicFramePr>
          <p:cNvPr id="7" name="Table 6">
            <a:extLst>
              <a:ext uri="{FF2B5EF4-FFF2-40B4-BE49-F238E27FC236}">
                <a16:creationId xmlns:a16="http://schemas.microsoft.com/office/drawing/2014/main" id="{521C0AA9-8128-8BCE-F833-48C8BAA006F9}"/>
              </a:ext>
            </a:extLst>
          </p:cNvPr>
          <p:cNvGraphicFramePr>
            <a:graphicFrameLocks noGrp="1"/>
          </p:cNvGraphicFramePr>
          <p:nvPr>
            <p:extLst>
              <p:ext uri="{D42A27DB-BD31-4B8C-83A1-F6EECF244321}">
                <p14:modId xmlns:p14="http://schemas.microsoft.com/office/powerpoint/2010/main" val="2953978386"/>
              </p:ext>
            </p:extLst>
          </p:nvPr>
        </p:nvGraphicFramePr>
        <p:xfrm>
          <a:off x="1665604" y="2318544"/>
          <a:ext cx="10221595" cy="5644359"/>
        </p:xfrm>
        <a:graphic>
          <a:graphicData uri="http://schemas.openxmlformats.org/drawingml/2006/table">
            <a:tbl>
              <a:tblPr firstRow="1" firstCol="1" bandRow="1">
                <a:tableStyleId>{5C22544A-7EE6-4342-B048-85BDC9FD1C3A}</a:tableStyleId>
              </a:tblPr>
              <a:tblGrid>
                <a:gridCol w="3160052">
                  <a:extLst>
                    <a:ext uri="{9D8B030D-6E8A-4147-A177-3AD203B41FA5}">
                      <a16:colId xmlns:a16="http://schemas.microsoft.com/office/drawing/2014/main" val="1321781591"/>
                    </a:ext>
                  </a:extLst>
                </a:gridCol>
                <a:gridCol w="7061543">
                  <a:extLst>
                    <a:ext uri="{9D8B030D-6E8A-4147-A177-3AD203B41FA5}">
                      <a16:colId xmlns:a16="http://schemas.microsoft.com/office/drawing/2014/main" val="2074427134"/>
                    </a:ext>
                  </a:extLst>
                </a:gridCol>
              </a:tblGrid>
              <a:tr h="806337">
                <a:tc>
                  <a:txBody>
                    <a:bodyPr/>
                    <a:lstStyle/>
                    <a:p>
                      <a:pPr algn="ctr">
                        <a:lnSpc>
                          <a:spcPct val="107000"/>
                        </a:lnSpc>
                        <a:spcAft>
                          <a:spcPts val="800"/>
                        </a:spcAft>
                      </a:pPr>
                      <a:r>
                        <a:rPr lang="en-IN" sz="2800" kern="100" dirty="0">
                          <a:effectLst/>
                        </a:rPr>
                        <a:t>Type</a:t>
                      </a:r>
                      <a:endParaRPr lang="en-IN" sz="2400" kern="100" dirty="0">
                        <a:effectLst/>
                        <a:latin typeface="Calibri" panose="020F0502020204030204" pitchFamily="34" charset="0"/>
                        <a:ea typeface="Calibri" panose="020F0502020204030204" pitchFamily="34" charset="0"/>
                        <a:cs typeface="Gautami" panose="020B0502040204020203" pitchFamily="34" charset="0"/>
                      </a:endParaRPr>
                    </a:p>
                  </a:txBody>
                  <a:tcPr marL="68580" marR="68580" marT="0" marB="0"/>
                </a:tc>
                <a:tc>
                  <a:txBody>
                    <a:bodyPr/>
                    <a:lstStyle/>
                    <a:p>
                      <a:pPr algn="ctr">
                        <a:lnSpc>
                          <a:spcPct val="107000"/>
                        </a:lnSpc>
                        <a:spcAft>
                          <a:spcPts val="800"/>
                        </a:spcAft>
                      </a:pPr>
                      <a:r>
                        <a:rPr lang="en-IN" sz="3200" kern="100" dirty="0">
                          <a:effectLst/>
                        </a:rPr>
                        <a:t>Applications</a:t>
                      </a:r>
                      <a:endParaRPr lang="en-IN" sz="2800" kern="100" dirty="0">
                        <a:effectLst/>
                        <a:latin typeface="Calibri" panose="020F0502020204030204" pitchFamily="34" charset="0"/>
                        <a:ea typeface="Calibri" panose="020F0502020204030204" pitchFamily="34" charset="0"/>
                        <a:cs typeface="Gautami" panose="020B0502040204020203" pitchFamily="34" charset="0"/>
                      </a:endParaRPr>
                    </a:p>
                  </a:txBody>
                  <a:tcPr marL="68580" marR="68580" marT="0" marB="0"/>
                </a:tc>
                <a:extLst>
                  <a:ext uri="{0D108BD9-81ED-4DB2-BD59-A6C34878D82A}">
                    <a16:rowId xmlns:a16="http://schemas.microsoft.com/office/drawing/2014/main" val="448659200"/>
                  </a:ext>
                </a:extLst>
              </a:tr>
              <a:tr h="806337">
                <a:tc>
                  <a:txBody>
                    <a:bodyPr/>
                    <a:lstStyle/>
                    <a:p>
                      <a:pPr>
                        <a:lnSpc>
                          <a:spcPct val="107000"/>
                        </a:lnSpc>
                        <a:spcAft>
                          <a:spcPts val="800"/>
                        </a:spcAft>
                      </a:pPr>
                      <a:r>
                        <a:rPr lang="en-IN" sz="1800" kern="100" dirty="0">
                          <a:effectLst/>
                        </a:rPr>
                        <a:t>Packet Filtering Firewall</a:t>
                      </a:r>
                      <a:endParaRPr lang="en-IN" sz="1600" kern="100" dirty="0">
                        <a:effectLst/>
                        <a:latin typeface="Calibri" panose="020F0502020204030204" pitchFamily="34" charset="0"/>
                        <a:ea typeface="Calibri" panose="020F0502020204030204" pitchFamily="34" charset="0"/>
                        <a:cs typeface="Gautami" panose="020B0502040204020203" pitchFamily="34" charset="0"/>
                      </a:endParaRPr>
                    </a:p>
                  </a:txBody>
                  <a:tcPr marL="68580" marR="68580" marT="0" marB="0"/>
                </a:tc>
                <a:tc>
                  <a:txBody>
                    <a:bodyPr/>
                    <a:lstStyle/>
                    <a:p>
                      <a:pPr>
                        <a:lnSpc>
                          <a:spcPct val="107000"/>
                        </a:lnSpc>
                        <a:spcAft>
                          <a:spcPts val="800"/>
                        </a:spcAft>
                      </a:pPr>
                      <a:r>
                        <a:rPr lang="en-IN" sz="1800" kern="100" dirty="0">
                          <a:effectLst/>
                        </a:rPr>
                        <a:t>Commonly used in routers and switches.</a:t>
                      </a:r>
                      <a:endParaRPr lang="en-IN" sz="1600" kern="100" dirty="0">
                        <a:effectLst/>
                        <a:latin typeface="Calibri" panose="020F0502020204030204" pitchFamily="34" charset="0"/>
                        <a:ea typeface="Calibri" panose="020F0502020204030204" pitchFamily="34" charset="0"/>
                        <a:cs typeface="Gautami" panose="020B0502040204020203" pitchFamily="34" charset="0"/>
                      </a:endParaRPr>
                    </a:p>
                  </a:txBody>
                  <a:tcPr marL="68580" marR="68580" marT="0" marB="0"/>
                </a:tc>
                <a:extLst>
                  <a:ext uri="{0D108BD9-81ED-4DB2-BD59-A6C34878D82A}">
                    <a16:rowId xmlns:a16="http://schemas.microsoft.com/office/drawing/2014/main" val="3092702054"/>
                  </a:ext>
                </a:extLst>
              </a:tr>
              <a:tr h="806337">
                <a:tc>
                  <a:txBody>
                    <a:bodyPr/>
                    <a:lstStyle/>
                    <a:p>
                      <a:pPr>
                        <a:lnSpc>
                          <a:spcPct val="107000"/>
                        </a:lnSpc>
                        <a:spcAft>
                          <a:spcPts val="800"/>
                        </a:spcAft>
                      </a:pPr>
                      <a:r>
                        <a:rPr lang="en-IN" sz="1800" kern="100">
                          <a:effectLst/>
                        </a:rPr>
                        <a:t>Stateful Firewall</a:t>
                      </a:r>
                      <a:endParaRPr lang="en-IN" sz="1600" kern="100">
                        <a:effectLst/>
                        <a:latin typeface="Calibri" panose="020F0502020204030204" pitchFamily="34" charset="0"/>
                        <a:ea typeface="Calibri" panose="020F0502020204030204" pitchFamily="34" charset="0"/>
                        <a:cs typeface="Gautami" panose="020B0502040204020203" pitchFamily="34" charset="0"/>
                      </a:endParaRPr>
                    </a:p>
                  </a:txBody>
                  <a:tcPr marL="68580" marR="68580" marT="0" marB="0"/>
                </a:tc>
                <a:tc>
                  <a:txBody>
                    <a:bodyPr/>
                    <a:lstStyle/>
                    <a:p>
                      <a:pPr algn="just">
                        <a:lnSpc>
                          <a:spcPct val="107000"/>
                        </a:lnSpc>
                        <a:spcAft>
                          <a:spcPts val="800"/>
                        </a:spcAft>
                      </a:pPr>
                      <a:r>
                        <a:rPr lang="en-IN" sz="1800" kern="100">
                          <a:effectLst/>
                        </a:rPr>
                        <a:t>Commonly used in enterprise networks and Data Centres</a:t>
                      </a:r>
                      <a:endParaRPr lang="en-IN" sz="1600" kern="100">
                        <a:effectLst/>
                        <a:latin typeface="Calibri" panose="020F0502020204030204" pitchFamily="34" charset="0"/>
                        <a:ea typeface="Calibri" panose="020F0502020204030204" pitchFamily="34" charset="0"/>
                        <a:cs typeface="Gautami" panose="020B0502040204020203" pitchFamily="34" charset="0"/>
                      </a:endParaRPr>
                    </a:p>
                  </a:txBody>
                  <a:tcPr marL="68580" marR="68580" marT="0" marB="0"/>
                </a:tc>
                <a:extLst>
                  <a:ext uri="{0D108BD9-81ED-4DB2-BD59-A6C34878D82A}">
                    <a16:rowId xmlns:a16="http://schemas.microsoft.com/office/drawing/2014/main" val="195465353"/>
                  </a:ext>
                </a:extLst>
              </a:tr>
              <a:tr h="806337">
                <a:tc>
                  <a:txBody>
                    <a:bodyPr/>
                    <a:lstStyle/>
                    <a:p>
                      <a:pPr>
                        <a:lnSpc>
                          <a:spcPct val="107000"/>
                        </a:lnSpc>
                        <a:spcAft>
                          <a:spcPts val="800"/>
                        </a:spcAft>
                      </a:pPr>
                      <a:r>
                        <a:rPr lang="en-IN" sz="1800" kern="100">
                          <a:effectLst/>
                        </a:rPr>
                        <a:t>Application Gateway Firewall</a:t>
                      </a:r>
                      <a:endParaRPr lang="en-IN" sz="1600" kern="100">
                        <a:effectLst/>
                        <a:latin typeface="Calibri" panose="020F0502020204030204" pitchFamily="34" charset="0"/>
                        <a:ea typeface="Calibri" panose="020F0502020204030204" pitchFamily="34" charset="0"/>
                        <a:cs typeface="Gautami" panose="020B0502040204020203" pitchFamily="34" charset="0"/>
                      </a:endParaRPr>
                    </a:p>
                  </a:txBody>
                  <a:tcPr marL="68580" marR="68580" marT="0" marB="0"/>
                </a:tc>
                <a:tc>
                  <a:txBody>
                    <a:bodyPr/>
                    <a:lstStyle/>
                    <a:p>
                      <a:pPr>
                        <a:lnSpc>
                          <a:spcPct val="107000"/>
                        </a:lnSpc>
                        <a:spcAft>
                          <a:spcPts val="800"/>
                        </a:spcAft>
                      </a:pPr>
                      <a:r>
                        <a:rPr lang="en-IN" sz="1800" kern="100">
                          <a:effectLst/>
                        </a:rPr>
                        <a:t>Commonly used in proxy servers.</a:t>
                      </a:r>
                      <a:endParaRPr lang="en-IN" sz="1600" kern="100">
                        <a:effectLst/>
                        <a:latin typeface="Calibri" panose="020F0502020204030204" pitchFamily="34" charset="0"/>
                        <a:ea typeface="Calibri" panose="020F0502020204030204" pitchFamily="34" charset="0"/>
                        <a:cs typeface="Gautami" panose="020B0502040204020203" pitchFamily="34" charset="0"/>
                      </a:endParaRPr>
                    </a:p>
                  </a:txBody>
                  <a:tcPr marL="68580" marR="68580" marT="0" marB="0"/>
                </a:tc>
                <a:extLst>
                  <a:ext uri="{0D108BD9-81ED-4DB2-BD59-A6C34878D82A}">
                    <a16:rowId xmlns:a16="http://schemas.microsoft.com/office/drawing/2014/main" val="2336102386"/>
                  </a:ext>
                </a:extLst>
              </a:tr>
              <a:tr h="806337">
                <a:tc>
                  <a:txBody>
                    <a:bodyPr/>
                    <a:lstStyle/>
                    <a:p>
                      <a:pPr>
                        <a:lnSpc>
                          <a:spcPct val="107000"/>
                        </a:lnSpc>
                        <a:spcAft>
                          <a:spcPts val="800"/>
                        </a:spcAft>
                      </a:pPr>
                      <a:r>
                        <a:rPr lang="en-IN" sz="1800" kern="100">
                          <a:effectLst/>
                        </a:rPr>
                        <a:t>Circuit-Level Firewall</a:t>
                      </a:r>
                      <a:endParaRPr lang="en-IN" sz="1600" kern="100">
                        <a:effectLst/>
                        <a:latin typeface="Calibri" panose="020F0502020204030204" pitchFamily="34" charset="0"/>
                        <a:ea typeface="Calibri" panose="020F0502020204030204" pitchFamily="34" charset="0"/>
                        <a:cs typeface="Gautami" panose="020B0502040204020203" pitchFamily="34" charset="0"/>
                      </a:endParaRPr>
                    </a:p>
                  </a:txBody>
                  <a:tcPr marL="68580" marR="68580" marT="0" marB="0"/>
                </a:tc>
                <a:tc>
                  <a:txBody>
                    <a:bodyPr/>
                    <a:lstStyle/>
                    <a:p>
                      <a:pPr>
                        <a:lnSpc>
                          <a:spcPct val="107000"/>
                        </a:lnSpc>
                        <a:spcAft>
                          <a:spcPts val="800"/>
                        </a:spcAft>
                      </a:pPr>
                      <a:r>
                        <a:rPr lang="en-IN" sz="1800" kern="100">
                          <a:effectLst/>
                        </a:rPr>
                        <a:t>Typically used in dial-up connections and older networks.</a:t>
                      </a:r>
                      <a:endParaRPr lang="en-IN" sz="1600" kern="100">
                        <a:effectLst/>
                        <a:latin typeface="Calibri" panose="020F0502020204030204" pitchFamily="34" charset="0"/>
                        <a:ea typeface="Calibri" panose="020F0502020204030204" pitchFamily="34" charset="0"/>
                        <a:cs typeface="Gautami" panose="020B0502040204020203" pitchFamily="34" charset="0"/>
                      </a:endParaRPr>
                    </a:p>
                  </a:txBody>
                  <a:tcPr marL="68580" marR="68580" marT="0" marB="0"/>
                </a:tc>
                <a:extLst>
                  <a:ext uri="{0D108BD9-81ED-4DB2-BD59-A6C34878D82A}">
                    <a16:rowId xmlns:a16="http://schemas.microsoft.com/office/drawing/2014/main" val="2461092001"/>
                  </a:ext>
                </a:extLst>
              </a:tr>
              <a:tr h="806337">
                <a:tc>
                  <a:txBody>
                    <a:bodyPr/>
                    <a:lstStyle/>
                    <a:p>
                      <a:pPr>
                        <a:lnSpc>
                          <a:spcPct val="107000"/>
                        </a:lnSpc>
                        <a:spcAft>
                          <a:spcPts val="800"/>
                        </a:spcAft>
                      </a:pPr>
                      <a:r>
                        <a:rPr lang="en-IN" sz="1800" kern="100">
                          <a:effectLst/>
                        </a:rPr>
                        <a:t>Web Application Firewall (WAF)</a:t>
                      </a:r>
                      <a:endParaRPr lang="en-IN" sz="1600" kern="100">
                        <a:effectLst/>
                        <a:latin typeface="Calibri" panose="020F0502020204030204" pitchFamily="34" charset="0"/>
                        <a:ea typeface="Calibri" panose="020F0502020204030204" pitchFamily="34" charset="0"/>
                        <a:cs typeface="Gautami" panose="020B0502040204020203" pitchFamily="34" charset="0"/>
                      </a:endParaRPr>
                    </a:p>
                  </a:txBody>
                  <a:tcPr marL="68580" marR="68580" marT="0" marB="0"/>
                </a:tc>
                <a:tc>
                  <a:txBody>
                    <a:bodyPr/>
                    <a:lstStyle/>
                    <a:p>
                      <a:pPr>
                        <a:lnSpc>
                          <a:spcPct val="107000"/>
                        </a:lnSpc>
                        <a:spcAft>
                          <a:spcPts val="800"/>
                        </a:spcAft>
                      </a:pPr>
                      <a:r>
                        <a:rPr lang="en-IN" sz="1800" kern="100">
                          <a:effectLst/>
                        </a:rPr>
                        <a:t>Specifically designed for web applications and websites.</a:t>
                      </a:r>
                      <a:endParaRPr lang="en-IN" sz="1600" kern="100">
                        <a:effectLst/>
                        <a:latin typeface="Calibri" panose="020F0502020204030204" pitchFamily="34" charset="0"/>
                        <a:ea typeface="Calibri" panose="020F0502020204030204" pitchFamily="34" charset="0"/>
                        <a:cs typeface="Gautami" panose="020B0502040204020203" pitchFamily="34" charset="0"/>
                      </a:endParaRPr>
                    </a:p>
                  </a:txBody>
                  <a:tcPr marL="68580" marR="68580" marT="0" marB="0"/>
                </a:tc>
                <a:extLst>
                  <a:ext uri="{0D108BD9-81ED-4DB2-BD59-A6C34878D82A}">
                    <a16:rowId xmlns:a16="http://schemas.microsoft.com/office/drawing/2014/main" val="329508849"/>
                  </a:ext>
                </a:extLst>
              </a:tr>
              <a:tr h="806337">
                <a:tc>
                  <a:txBody>
                    <a:bodyPr/>
                    <a:lstStyle/>
                    <a:p>
                      <a:pPr>
                        <a:lnSpc>
                          <a:spcPct val="107000"/>
                        </a:lnSpc>
                        <a:spcAft>
                          <a:spcPts val="800"/>
                        </a:spcAft>
                      </a:pPr>
                      <a:r>
                        <a:rPr lang="en-IN" sz="1800" kern="100">
                          <a:effectLst/>
                        </a:rPr>
                        <a:t>Unified Threat Management (UTM)</a:t>
                      </a:r>
                      <a:endParaRPr lang="en-IN" sz="1600" kern="100">
                        <a:effectLst/>
                        <a:latin typeface="Calibri" panose="020F0502020204030204" pitchFamily="34" charset="0"/>
                        <a:ea typeface="Calibri" panose="020F0502020204030204" pitchFamily="34" charset="0"/>
                        <a:cs typeface="Gautami" panose="020B0502040204020203" pitchFamily="34" charset="0"/>
                      </a:endParaRPr>
                    </a:p>
                  </a:txBody>
                  <a:tcPr marL="68580" marR="68580" marT="0" marB="0"/>
                </a:tc>
                <a:tc>
                  <a:txBody>
                    <a:bodyPr/>
                    <a:lstStyle/>
                    <a:p>
                      <a:pPr>
                        <a:lnSpc>
                          <a:spcPct val="107000"/>
                        </a:lnSpc>
                        <a:spcAft>
                          <a:spcPts val="800"/>
                        </a:spcAft>
                      </a:pPr>
                      <a:r>
                        <a:rPr lang="en-IN" sz="1800" kern="100" dirty="0">
                          <a:effectLst/>
                        </a:rPr>
                        <a:t>Used in comprehensive network security solutions.</a:t>
                      </a:r>
                      <a:endParaRPr lang="en-IN" sz="1600" kern="100" dirty="0">
                        <a:effectLst/>
                        <a:latin typeface="Calibri" panose="020F0502020204030204" pitchFamily="34" charset="0"/>
                        <a:ea typeface="Calibri" panose="020F0502020204030204" pitchFamily="34" charset="0"/>
                        <a:cs typeface="Gautami" panose="020B0502040204020203" pitchFamily="34" charset="0"/>
                      </a:endParaRPr>
                    </a:p>
                  </a:txBody>
                  <a:tcPr marL="68580" marR="68580" marT="0" marB="0"/>
                </a:tc>
                <a:extLst>
                  <a:ext uri="{0D108BD9-81ED-4DB2-BD59-A6C34878D82A}">
                    <a16:rowId xmlns:a16="http://schemas.microsoft.com/office/drawing/2014/main" val="2153972352"/>
                  </a:ext>
                </a:extLst>
              </a:tr>
            </a:tbl>
          </a:graphicData>
        </a:graphic>
      </p:graphicFrame>
    </p:spTree>
    <p:extLst>
      <p:ext uri="{BB962C8B-B14F-4D97-AF65-F5344CB8AC3E}">
        <p14:creationId xmlns:p14="http://schemas.microsoft.com/office/powerpoint/2010/main" val="37404215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a:xfrm>
          <a:off x="0" y="0"/>
          <a:ext cx="0" cy="0"/>
          <a:chOff x="0" y="0"/>
          <a:chExt cx="0" cy="0"/>
        </a:xfrm>
      </p:grpSpPr>
      <p:sp>
        <p:nvSpPr>
          <p:cNvPr id="2" name="Freeform 2"/>
          <p:cNvSpPr/>
          <p:nvPr/>
        </p:nvSpPr>
        <p:spPr>
          <a:xfrm rot="8100000">
            <a:off x="-5281063" y="-2431920"/>
            <a:ext cx="16893429" cy="10074627"/>
          </a:xfrm>
          <a:custGeom>
            <a:avLst/>
            <a:gdLst/>
            <a:ahLst/>
            <a:cxnLst/>
            <a:rect l="l" t="t" r="r" b="b"/>
            <a:pathLst>
              <a:path w="16893429" h="10074627">
                <a:moveTo>
                  <a:pt x="0" y="0"/>
                </a:moveTo>
                <a:lnTo>
                  <a:pt x="16893430" y="0"/>
                </a:lnTo>
                <a:lnTo>
                  <a:pt x="16893430" y="10074627"/>
                </a:lnTo>
                <a:lnTo>
                  <a:pt x="0" y="1007462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grpSp>
        <p:nvGrpSpPr>
          <p:cNvPr id="3" name="Group 3"/>
          <p:cNvGrpSpPr/>
          <p:nvPr/>
        </p:nvGrpSpPr>
        <p:grpSpPr>
          <a:xfrm>
            <a:off x="1566398" y="1333975"/>
            <a:ext cx="15433919" cy="7619050"/>
            <a:chOff x="0" y="0"/>
            <a:chExt cx="4064900" cy="2006663"/>
          </a:xfrm>
        </p:grpSpPr>
        <p:sp>
          <p:nvSpPr>
            <p:cNvPr id="4" name="Freeform 4"/>
            <p:cNvSpPr/>
            <p:nvPr/>
          </p:nvSpPr>
          <p:spPr>
            <a:xfrm>
              <a:off x="0" y="0"/>
              <a:ext cx="4064900" cy="2006663"/>
            </a:xfrm>
            <a:custGeom>
              <a:avLst/>
              <a:gdLst/>
              <a:ahLst/>
              <a:cxnLst/>
              <a:rect l="l" t="t" r="r" b="b"/>
              <a:pathLst>
                <a:path w="4064900" h="2006663">
                  <a:moveTo>
                    <a:pt x="0" y="0"/>
                  </a:moveTo>
                  <a:lnTo>
                    <a:pt x="4064900" y="0"/>
                  </a:lnTo>
                  <a:lnTo>
                    <a:pt x="4064900" y="2006663"/>
                  </a:lnTo>
                  <a:lnTo>
                    <a:pt x="0" y="2006663"/>
                  </a:lnTo>
                  <a:close/>
                </a:path>
              </a:pathLst>
            </a:custGeom>
            <a:solidFill>
              <a:srgbClr val="F5F5F5"/>
            </a:solidFill>
            <a:ln w="38100" cap="sq">
              <a:solidFill>
                <a:srgbClr val="202354"/>
              </a:solidFill>
              <a:prstDash val="solid"/>
              <a:miter/>
            </a:ln>
          </p:spPr>
          <p:txBody>
            <a:bodyPr/>
            <a:lstStyle/>
            <a:p>
              <a:endParaRPr lang="en-IN"/>
            </a:p>
          </p:txBody>
        </p:sp>
        <p:sp>
          <p:nvSpPr>
            <p:cNvPr id="5" name="TextBox 5"/>
            <p:cNvSpPr txBox="1"/>
            <p:nvPr/>
          </p:nvSpPr>
          <p:spPr>
            <a:xfrm>
              <a:off x="0" y="-28575"/>
              <a:ext cx="4064900" cy="2035238"/>
            </a:xfrm>
            <a:prstGeom prst="rect">
              <a:avLst/>
            </a:prstGeom>
          </p:spPr>
          <p:txBody>
            <a:bodyPr lIns="50800" tIns="50800" rIns="50800" bIns="50800" rtlCol="0" anchor="ctr"/>
            <a:lstStyle/>
            <a:p>
              <a:pPr algn="ctr">
                <a:lnSpc>
                  <a:spcPts val="1869"/>
                </a:lnSpc>
              </a:pPr>
              <a:endParaRPr/>
            </a:p>
          </p:txBody>
        </p:sp>
      </p:grpSp>
      <p:grpSp>
        <p:nvGrpSpPr>
          <p:cNvPr id="6" name="Group 6"/>
          <p:cNvGrpSpPr/>
          <p:nvPr/>
        </p:nvGrpSpPr>
        <p:grpSpPr>
          <a:xfrm>
            <a:off x="2945631" y="3333173"/>
            <a:ext cx="669436" cy="699504"/>
            <a:chOff x="0" y="0"/>
            <a:chExt cx="892581" cy="932672"/>
          </a:xfrm>
        </p:grpSpPr>
        <p:grpSp>
          <p:nvGrpSpPr>
            <p:cNvPr id="7" name="Group 7"/>
            <p:cNvGrpSpPr/>
            <p:nvPr/>
          </p:nvGrpSpPr>
          <p:grpSpPr>
            <a:xfrm>
              <a:off x="0" y="0"/>
              <a:ext cx="892581" cy="932672"/>
              <a:chOff x="0" y="0"/>
              <a:chExt cx="354711" cy="370643"/>
            </a:xfrm>
          </p:grpSpPr>
          <p:sp>
            <p:nvSpPr>
              <p:cNvPr id="8" name="Freeform 8"/>
              <p:cNvSpPr/>
              <p:nvPr/>
            </p:nvSpPr>
            <p:spPr>
              <a:xfrm>
                <a:off x="0" y="0"/>
                <a:ext cx="354711" cy="370643"/>
              </a:xfrm>
              <a:custGeom>
                <a:avLst/>
                <a:gdLst/>
                <a:ahLst/>
                <a:cxnLst/>
                <a:rect l="l" t="t" r="r" b="b"/>
                <a:pathLst>
                  <a:path w="354711" h="370643">
                    <a:moveTo>
                      <a:pt x="0" y="0"/>
                    </a:moveTo>
                    <a:lnTo>
                      <a:pt x="354711" y="0"/>
                    </a:lnTo>
                    <a:lnTo>
                      <a:pt x="354711" y="370643"/>
                    </a:lnTo>
                    <a:lnTo>
                      <a:pt x="0" y="370643"/>
                    </a:lnTo>
                    <a:close/>
                  </a:path>
                </a:pathLst>
              </a:custGeom>
              <a:gradFill rotWithShape="1">
                <a:gsLst>
                  <a:gs pos="0">
                    <a:srgbClr val="B34593">
                      <a:alpha val="100000"/>
                    </a:srgbClr>
                  </a:gs>
                  <a:gs pos="100000">
                    <a:srgbClr val="151F52">
                      <a:alpha val="100000"/>
                    </a:srgbClr>
                  </a:gs>
                </a:gsLst>
                <a:lin ang="5400000"/>
              </a:gradFill>
            </p:spPr>
            <p:txBody>
              <a:bodyPr/>
              <a:lstStyle/>
              <a:p>
                <a:endParaRPr lang="en-IN"/>
              </a:p>
            </p:txBody>
          </p:sp>
          <p:sp>
            <p:nvSpPr>
              <p:cNvPr id="9" name="TextBox 9"/>
              <p:cNvSpPr txBox="1"/>
              <p:nvPr/>
            </p:nvSpPr>
            <p:spPr>
              <a:xfrm>
                <a:off x="0" y="-38100"/>
                <a:ext cx="354711" cy="408743"/>
              </a:xfrm>
              <a:prstGeom prst="rect">
                <a:avLst/>
              </a:prstGeom>
            </p:spPr>
            <p:txBody>
              <a:bodyPr lIns="50800" tIns="50800" rIns="50800" bIns="50800" rtlCol="0" anchor="ctr"/>
              <a:lstStyle/>
              <a:p>
                <a:pPr algn="ctr">
                  <a:lnSpc>
                    <a:spcPts val="2659"/>
                  </a:lnSpc>
                </a:pPr>
                <a:endParaRPr/>
              </a:p>
            </p:txBody>
          </p:sp>
        </p:grpSp>
        <p:sp>
          <p:nvSpPr>
            <p:cNvPr id="10" name="TextBox 10"/>
            <p:cNvSpPr txBox="1"/>
            <p:nvPr/>
          </p:nvSpPr>
          <p:spPr>
            <a:xfrm>
              <a:off x="0" y="58959"/>
              <a:ext cx="892581" cy="748078"/>
            </a:xfrm>
            <a:prstGeom prst="rect">
              <a:avLst/>
            </a:prstGeom>
          </p:spPr>
          <p:txBody>
            <a:bodyPr lIns="0" tIns="0" rIns="0" bIns="0" rtlCol="0" anchor="t">
              <a:spAutoFit/>
            </a:bodyPr>
            <a:lstStyle/>
            <a:p>
              <a:pPr algn="ctr">
                <a:lnSpc>
                  <a:spcPts val="4744"/>
                </a:lnSpc>
                <a:spcBef>
                  <a:spcPct val="0"/>
                </a:spcBef>
              </a:pPr>
              <a:r>
                <a:rPr lang="en-US" sz="3388">
                  <a:solidFill>
                    <a:srgbClr val="FFFFFF"/>
                  </a:solidFill>
                  <a:latin typeface="Open Sauce Medium"/>
                </a:rPr>
                <a:t>01</a:t>
              </a:r>
            </a:p>
          </p:txBody>
        </p:sp>
      </p:grpSp>
      <p:sp>
        <p:nvSpPr>
          <p:cNvPr id="11" name="Freeform 11"/>
          <p:cNvSpPr/>
          <p:nvPr/>
        </p:nvSpPr>
        <p:spPr>
          <a:xfrm>
            <a:off x="9144000" y="3510675"/>
            <a:ext cx="7214937" cy="4058402"/>
          </a:xfrm>
          <a:custGeom>
            <a:avLst/>
            <a:gdLst/>
            <a:ahLst/>
            <a:cxnLst/>
            <a:rect l="l" t="t" r="r" b="b"/>
            <a:pathLst>
              <a:path w="7214937" h="4058402">
                <a:moveTo>
                  <a:pt x="0" y="0"/>
                </a:moveTo>
                <a:lnTo>
                  <a:pt x="7214937" y="0"/>
                </a:lnTo>
                <a:lnTo>
                  <a:pt x="7214937" y="4058402"/>
                </a:lnTo>
                <a:lnTo>
                  <a:pt x="0" y="4058402"/>
                </a:lnTo>
                <a:lnTo>
                  <a:pt x="0" y="0"/>
                </a:lnTo>
                <a:close/>
              </a:path>
            </a:pathLst>
          </a:custGeom>
          <a:blipFill>
            <a:blip r:embed="rId4">
              <a:alphaModFix amt="99000"/>
            </a:blip>
            <a:stretch>
              <a:fillRect/>
            </a:stretch>
          </a:blipFill>
        </p:spPr>
        <p:txBody>
          <a:bodyPr/>
          <a:lstStyle/>
          <a:p>
            <a:endParaRPr lang="en-IN"/>
          </a:p>
        </p:txBody>
      </p:sp>
      <p:sp>
        <p:nvSpPr>
          <p:cNvPr id="12" name="TextBox 12"/>
          <p:cNvSpPr txBox="1"/>
          <p:nvPr/>
        </p:nvSpPr>
        <p:spPr>
          <a:xfrm>
            <a:off x="3823477" y="3439719"/>
            <a:ext cx="5320523" cy="438786"/>
          </a:xfrm>
          <a:prstGeom prst="rect">
            <a:avLst/>
          </a:prstGeom>
        </p:spPr>
        <p:txBody>
          <a:bodyPr lIns="0" tIns="0" rIns="0" bIns="0" rtlCol="0" anchor="t">
            <a:spAutoFit/>
          </a:bodyPr>
          <a:lstStyle/>
          <a:p>
            <a:pPr>
              <a:lnSpc>
                <a:spcPts val="3639"/>
              </a:lnSpc>
              <a:spcBef>
                <a:spcPct val="0"/>
              </a:spcBef>
            </a:pPr>
            <a:r>
              <a:rPr lang="en-US" sz="2599">
                <a:solidFill>
                  <a:srgbClr val="000000"/>
                </a:solidFill>
                <a:latin typeface="Open Sauce Medium"/>
              </a:rPr>
              <a:t>SINGLE PERIMETER FIREWALL</a:t>
            </a:r>
          </a:p>
        </p:txBody>
      </p:sp>
      <p:sp>
        <p:nvSpPr>
          <p:cNvPr id="13" name="TextBox 13"/>
          <p:cNvSpPr txBox="1"/>
          <p:nvPr/>
        </p:nvSpPr>
        <p:spPr>
          <a:xfrm>
            <a:off x="5188752" y="2094410"/>
            <a:ext cx="8752533" cy="764983"/>
          </a:xfrm>
          <a:prstGeom prst="rect">
            <a:avLst/>
          </a:prstGeom>
        </p:spPr>
        <p:txBody>
          <a:bodyPr lIns="0" tIns="0" rIns="0" bIns="0" rtlCol="0" anchor="t">
            <a:spAutoFit/>
          </a:bodyPr>
          <a:lstStyle/>
          <a:p>
            <a:pPr algn="ctr">
              <a:lnSpc>
                <a:spcPts val="6057"/>
              </a:lnSpc>
            </a:pPr>
            <a:r>
              <a:rPr lang="en-US" sz="5048">
                <a:solidFill>
                  <a:srgbClr val="000000"/>
                </a:solidFill>
                <a:latin typeface="Open Sauce Medium"/>
              </a:rPr>
              <a:t>FIREWALL ARCHITECTURE</a:t>
            </a:r>
          </a:p>
        </p:txBody>
      </p:sp>
      <p:sp>
        <p:nvSpPr>
          <p:cNvPr id="14" name="TextBox 14"/>
          <p:cNvSpPr txBox="1"/>
          <p:nvPr/>
        </p:nvSpPr>
        <p:spPr>
          <a:xfrm>
            <a:off x="2422508" y="4613702"/>
            <a:ext cx="6721492" cy="1804723"/>
          </a:xfrm>
          <a:prstGeom prst="rect">
            <a:avLst/>
          </a:prstGeom>
        </p:spPr>
        <p:txBody>
          <a:bodyPr lIns="0" tIns="0" rIns="0" bIns="0" rtlCol="0" anchor="t">
            <a:spAutoFit/>
          </a:bodyPr>
          <a:lstStyle/>
          <a:p>
            <a:pPr algn="ctr">
              <a:lnSpc>
                <a:spcPts val="2862"/>
              </a:lnSpc>
            </a:pPr>
            <a:r>
              <a:rPr lang="en-US" sz="2044" dirty="0">
                <a:solidFill>
                  <a:srgbClr val="000000"/>
                </a:solidFill>
                <a:latin typeface="Open Sans Bold"/>
              </a:rPr>
              <a:t>The most basic kind of firewall deployment is a single perimeter firewall architecture. The internal network and the internet are separated by a single firewall.</a:t>
            </a:r>
          </a:p>
          <a:p>
            <a:pPr algn="ctr">
              <a:lnSpc>
                <a:spcPts val="2862"/>
              </a:lnSpc>
              <a:spcBef>
                <a:spcPct val="0"/>
              </a:spcBef>
            </a:pPr>
            <a:endParaRPr lang="en-US" sz="2044" dirty="0">
              <a:solidFill>
                <a:srgbClr val="000000"/>
              </a:solidFill>
              <a:latin typeface="Open Sans Bold"/>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a:xfrm>
          <a:off x="0" y="0"/>
          <a:ext cx="0" cy="0"/>
          <a:chOff x="0" y="0"/>
          <a:chExt cx="0" cy="0"/>
        </a:xfrm>
      </p:grpSpPr>
      <p:sp>
        <p:nvSpPr>
          <p:cNvPr id="2" name="Freeform 2"/>
          <p:cNvSpPr/>
          <p:nvPr/>
        </p:nvSpPr>
        <p:spPr>
          <a:xfrm rot="8100000">
            <a:off x="-5281063" y="-2431920"/>
            <a:ext cx="16893429" cy="10074627"/>
          </a:xfrm>
          <a:custGeom>
            <a:avLst/>
            <a:gdLst/>
            <a:ahLst/>
            <a:cxnLst/>
            <a:rect l="l" t="t" r="r" b="b"/>
            <a:pathLst>
              <a:path w="16893429" h="10074627">
                <a:moveTo>
                  <a:pt x="0" y="0"/>
                </a:moveTo>
                <a:lnTo>
                  <a:pt x="16893430" y="0"/>
                </a:lnTo>
                <a:lnTo>
                  <a:pt x="16893430" y="10074627"/>
                </a:lnTo>
                <a:lnTo>
                  <a:pt x="0" y="1007462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grpSp>
        <p:nvGrpSpPr>
          <p:cNvPr id="3" name="Group 3"/>
          <p:cNvGrpSpPr/>
          <p:nvPr/>
        </p:nvGrpSpPr>
        <p:grpSpPr>
          <a:xfrm>
            <a:off x="1566398" y="1333975"/>
            <a:ext cx="15433919" cy="7619050"/>
            <a:chOff x="0" y="0"/>
            <a:chExt cx="4064900" cy="2006663"/>
          </a:xfrm>
        </p:grpSpPr>
        <p:sp>
          <p:nvSpPr>
            <p:cNvPr id="4" name="Freeform 4"/>
            <p:cNvSpPr/>
            <p:nvPr/>
          </p:nvSpPr>
          <p:spPr>
            <a:xfrm>
              <a:off x="0" y="0"/>
              <a:ext cx="4064900" cy="2006663"/>
            </a:xfrm>
            <a:custGeom>
              <a:avLst/>
              <a:gdLst/>
              <a:ahLst/>
              <a:cxnLst/>
              <a:rect l="l" t="t" r="r" b="b"/>
              <a:pathLst>
                <a:path w="4064900" h="2006663">
                  <a:moveTo>
                    <a:pt x="0" y="0"/>
                  </a:moveTo>
                  <a:lnTo>
                    <a:pt x="4064900" y="0"/>
                  </a:lnTo>
                  <a:lnTo>
                    <a:pt x="4064900" y="2006663"/>
                  </a:lnTo>
                  <a:lnTo>
                    <a:pt x="0" y="2006663"/>
                  </a:lnTo>
                  <a:close/>
                </a:path>
              </a:pathLst>
            </a:custGeom>
            <a:solidFill>
              <a:srgbClr val="F5F5F5"/>
            </a:solidFill>
            <a:ln w="38100" cap="sq">
              <a:solidFill>
                <a:srgbClr val="202354"/>
              </a:solidFill>
              <a:prstDash val="solid"/>
              <a:miter/>
            </a:ln>
          </p:spPr>
          <p:txBody>
            <a:bodyPr/>
            <a:lstStyle/>
            <a:p>
              <a:endParaRPr lang="en-IN"/>
            </a:p>
          </p:txBody>
        </p:sp>
        <p:sp>
          <p:nvSpPr>
            <p:cNvPr id="5" name="TextBox 5"/>
            <p:cNvSpPr txBox="1"/>
            <p:nvPr/>
          </p:nvSpPr>
          <p:spPr>
            <a:xfrm>
              <a:off x="0" y="-28575"/>
              <a:ext cx="4064900" cy="2035238"/>
            </a:xfrm>
            <a:prstGeom prst="rect">
              <a:avLst/>
            </a:prstGeom>
          </p:spPr>
          <p:txBody>
            <a:bodyPr lIns="50800" tIns="50800" rIns="50800" bIns="50800" rtlCol="0" anchor="ctr"/>
            <a:lstStyle/>
            <a:p>
              <a:pPr algn="ctr">
                <a:lnSpc>
                  <a:spcPts val="1869"/>
                </a:lnSpc>
              </a:pPr>
              <a:endParaRPr/>
            </a:p>
          </p:txBody>
        </p:sp>
      </p:grpSp>
      <p:grpSp>
        <p:nvGrpSpPr>
          <p:cNvPr id="6" name="Group 6"/>
          <p:cNvGrpSpPr/>
          <p:nvPr/>
        </p:nvGrpSpPr>
        <p:grpSpPr>
          <a:xfrm>
            <a:off x="2945631" y="3333173"/>
            <a:ext cx="669436" cy="699504"/>
            <a:chOff x="0" y="0"/>
            <a:chExt cx="892581" cy="932672"/>
          </a:xfrm>
        </p:grpSpPr>
        <p:grpSp>
          <p:nvGrpSpPr>
            <p:cNvPr id="7" name="Group 7"/>
            <p:cNvGrpSpPr/>
            <p:nvPr/>
          </p:nvGrpSpPr>
          <p:grpSpPr>
            <a:xfrm>
              <a:off x="0" y="0"/>
              <a:ext cx="892581" cy="932672"/>
              <a:chOff x="0" y="0"/>
              <a:chExt cx="354711" cy="370643"/>
            </a:xfrm>
          </p:grpSpPr>
          <p:sp>
            <p:nvSpPr>
              <p:cNvPr id="8" name="Freeform 8"/>
              <p:cNvSpPr/>
              <p:nvPr/>
            </p:nvSpPr>
            <p:spPr>
              <a:xfrm>
                <a:off x="0" y="0"/>
                <a:ext cx="354711" cy="370643"/>
              </a:xfrm>
              <a:custGeom>
                <a:avLst/>
                <a:gdLst/>
                <a:ahLst/>
                <a:cxnLst/>
                <a:rect l="l" t="t" r="r" b="b"/>
                <a:pathLst>
                  <a:path w="354711" h="370643">
                    <a:moveTo>
                      <a:pt x="0" y="0"/>
                    </a:moveTo>
                    <a:lnTo>
                      <a:pt x="354711" y="0"/>
                    </a:lnTo>
                    <a:lnTo>
                      <a:pt x="354711" y="370643"/>
                    </a:lnTo>
                    <a:lnTo>
                      <a:pt x="0" y="370643"/>
                    </a:lnTo>
                    <a:close/>
                  </a:path>
                </a:pathLst>
              </a:custGeom>
              <a:gradFill rotWithShape="1">
                <a:gsLst>
                  <a:gs pos="0">
                    <a:srgbClr val="B34593">
                      <a:alpha val="100000"/>
                    </a:srgbClr>
                  </a:gs>
                  <a:gs pos="100000">
                    <a:srgbClr val="151F52">
                      <a:alpha val="100000"/>
                    </a:srgbClr>
                  </a:gs>
                </a:gsLst>
                <a:lin ang="5400000"/>
              </a:gradFill>
            </p:spPr>
            <p:txBody>
              <a:bodyPr/>
              <a:lstStyle/>
              <a:p>
                <a:endParaRPr lang="en-IN"/>
              </a:p>
            </p:txBody>
          </p:sp>
          <p:sp>
            <p:nvSpPr>
              <p:cNvPr id="9" name="TextBox 9"/>
              <p:cNvSpPr txBox="1"/>
              <p:nvPr/>
            </p:nvSpPr>
            <p:spPr>
              <a:xfrm>
                <a:off x="0" y="-38100"/>
                <a:ext cx="354711" cy="408743"/>
              </a:xfrm>
              <a:prstGeom prst="rect">
                <a:avLst/>
              </a:prstGeom>
            </p:spPr>
            <p:txBody>
              <a:bodyPr lIns="50800" tIns="50800" rIns="50800" bIns="50800" rtlCol="0" anchor="ctr"/>
              <a:lstStyle/>
              <a:p>
                <a:pPr algn="ctr">
                  <a:lnSpc>
                    <a:spcPts val="2659"/>
                  </a:lnSpc>
                </a:pPr>
                <a:endParaRPr/>
              </a:p>
            </p:txBody>
          </p:sp>
        </p:grpSp>
        <p:sp>
          <p:nvSpPr>
            <p:cNvPr id="10" name="TextBox 10"/>
            <p:cNvSpPr txBox="1"/>
            <p:nvPr/>
          </p:nvSpPr>
          <p:spPr>
            <a:xfrm>
              <a:off x="0" y="58959"/>
              <a:ext cx="892581" cy="748078"/>
            </a:xfrm>
            <a:prstGeom prst="rect">
              <a:avLst/>
            </a:prstGeom>
          </p:spPr>
          <p:txBody>
            <a:bodyPr lIns="0" tIns="0" rIns="0" bIns="0" rtlCol="0" anchor="t">
              <a:spAutoFit/>
            </a:bodyPr>
            <a:lstStyle/>
            <a:p>
              <a:pPr algn="ctr">
                <a:lnSpc>
                  <a:spcPts val="4744"/>
                </a:lnSpc>
                <a:spcBef>
                  <a:spcPct val="0"/>
                </a:spcBef>
              </a:pPr>
              <a:r>
                <a:rPr lang="en-US" sz="3388">
                  <a:solidFill>
                    <a:srgbClr val="FFFFFF"/>
                  </a:solidFill>
                  <a:latin typeface="Open Sauce Medium"/>
                </a:rPr>
                <a:t>02</a:t>
              </a:r>
            </a:p>
          </p:txBody>
        </p:sp>
      </p:grpSp>
      <p:sp>
        <p:nvSpPr>
          <p:cNvPr id="11" name="Freeform 11"/>
          <p:cNvSpPr/>
          <p:nvPr/>
        </p:nvSpPr>
        <p:spPr>
          <a:xfrm>
            <a:off x="11365536" y="5989929"/>
            <a:ext cx="3321110" cy="2617916"/>
          </a:xfrm>
          <a:custGeom>
            <a:avLst/>
            <a:gdLst/>
            <a:ahLst/>
            <a:cxnLst/>
            <a:rect l="l" t="t" r="r" b="b"/>
            <a:pathLst>
              <a:path w="3321110" h="2617916">
                <a:moveTo>
                  <a:pt x="0" y="0"/>
                </a:moveTo>
                <a:lnTo>
                  <a:pt x="3321110" y="0"/>
                </a:lnTo>
                <a:lnTo>
                  <a:pt x="3321110" y="2617915"/>
                </a:lnTo>
                <a:lnTo>
                  <a:pt x="0" y="2617915"/>
                </a:lnTo>
                <a:lnTo>
                  <a:pt x="0" y="0"/>
                </a:lnTo>
                <a:close/>
              </a:path>
            </a:pathLst>
          </a:custGeom>
          <a:blipFill>
            <a:blip r:embed="rId4"/>
            <a:stretch>
              <a:fillRect/>
            </a:stretch>
          </a:blipFill>
        </p:spPr>
        <p:txBody>
          <a:bodyPr/>
          <a:lstStyle/>
          <a:p>
            <a:endParaRPr lang="en-IN"/>
          </a:p>
        </p:txBody>
      </p:sp>
      <p:sp>
        <p:nvSpPr>
          <p:cNvPr id="12" name="Freeform 12"/>
          <p:cNvSpPr/>
          <p:nvPr/>
        </p:nvSpPr>
        <p:spPr>
          <a:xfrm>
            <a:off x="10079721" y="2859393"/>
            <a:ext cx="6267750" cy="2936889"/>
          </a:xfrm>
          <a:custGeom>
            <a:avLst/>
            <a:gdLst/>
            <a:ahLst/>
            <a:cxnLst/>
            <a:rect l="l" t="t" r="r" b="b"/>
            <a:pathLst>
              <a:path w="6267750" h="2936889">
                <a:moveTo>
                  <a:pt x="0" y="0"/>
                </a:moveTo>
                <a:lnTo>
                  <a:pt x="6267750" y="0"/>
                </a:lnTo>
                <a:lnTo>
                  <a:pt x="6267750" y="2936889"/>
                </a:lnTo>
                <a:lnTo>
                  <a:pt x="0" y="2936889"/>
                </a:lnTo>
                <a:lnTo>
                  <a:pt x="0" y="0"/>
                </a:lnTo>
                <a:close/>
              </a:path>
            </a:pathLst>
          </a:custGeom>
          <a:blipFill>
            <a:blip r:embed="rId5"/>
            <a:stretch>
              <a:fillRect/>
            </a:stretch>
          </a:blipFill>
        </p:spPr>
        <p:txBody>
          <a:bodyPr/>
          <a:lstStyle/>
          <a:p>
            <a:endParaRPr lang="en-IN"/>
          </a:p>
        </p:txBody>
      </p:sp>
      <p:sp>
        <p:nvSpPr>
          <p:cNvPr id="13" name="TextBox 13"/>
          <p:cNvSpPr txBox="1"/>
          <p:nvPr/>
        </p:nvSpPr>
        <p:spPr>
          <a:xfrm>
            <a:off x="3823477" y="3439719"/>
            <a:ext cx="7150327" cy="438786"/>
          </a:xfrm>
          <a:prstGeom prst="rect">
            <a:avLst/>
          </a:prstGeom>
        </p:spPr>
        <p:txBody>
          <a:bodyPr lIns="0" tIns="0" rIns="0" bIns="0" rtlCol="0" anchor="t">
            <a:spAutoFit/>
          </a:bodyPr>
          <a:lstStyle/>
          <a:p>
            <a:pPr>
              <a:lnSpc>
                <a:spcPts val="3639"/>
              </a:lnSpc>
              <a:spcBef>
                <a:spcPct val="0"/>
              </a:spcBef>
            </a:pPr>
            <a:r>
              <a:rPr lang="en-US" sz="2599">
                <a:solidFill>
                  <a:srgbClr val="000000"/>
                </a:solidFill>
                <a:latin typeface="Open Sauce Medium"/>
              </a:rPr>
              <a:t>DUAL PERIMETER ( DMZ ) FIREWALL</a:t>
            </a:r>
          </a:p>
        </p:txBody>
      </p:sp>
      <p:sp>
        <p:nvSpPr>
          <p:cNvPr id="14" name="TextBox 14"/>
          <p:cNvSpPr txBox="1"/>
          <p:nvPr/>
        </p:nvSpPr>
        <p:spPr>
          <a:xfrm>
            <a:off x="5188752" y="2094410"/>
            <a:ext cx="8752533" cy="764983"/>
          </a:xfrm>
          <a:prstGeom prst="rect">
            <a:avLst/>
          </a:prstGeom>
        </p:spPr>
        <p:txBody>
          <a:bodyPr lIns="0" tIns="0" rIns="0" bIns="0" rtlCol="0" anchor="t">
            <a:spAutoFit/>
          </a:bodyPr>
          <a:lstStyle/>
          <a:p>
            <a:pPr algn="ctr">
              <a:lnSpc>
                <a:spcPts val="6057"/>
              </a:lnSpc>
            </a:pPr>
            <a:r>
              <a:rPr lang="en-US" sz="5048">
                <a:solidFill>
                  <a:srgbClr val="000000"/>
                </a:solidFill>
                <a:latin typeface="Open Sauce Medium"/>
              </a:rPr>
              <a:t>FIREWALL ARCHITECTURE</a:t>
            </a:r>
          </a:p>
        </p:txBody>
      </p:sp>
      <p:sp>
        <p:nvSpPr>
          <p:cNvPr id="15" name="TextBox 15"/>
          <p:cNvSpPr txBox="1"/>
          <p:nvPr/>
        </p:nvSpPr>
        <p:spPr>
          <a:xfrm>
            <a:off x="2422508" y="4613702"/>
            <a:ext cx="6721492" cy="2890144"/>
          </a:xfrm>
          <a:prstGeom prst="rect">
            <a:avLst/>
          </a:prstGeom>
        </p:spPr>
        <p:txBody>
          <a:bodyPr lIns="0" tIns="0" rIns="0" bIns="0" rtlCol="0" anchor="t">
            <a:spAutoFit/>
          </a:bodyPr>
          <a:lstStyle/>
          <a:p>
            <a:pPr algn="ctr">
              <a:lnSpc>
                <a:spcPts val="2862"/>
              </a:lnSpc>
            </a:pPr>
            <a:r>
              <a:rPr lang="en-US" sz="2044" dirty="0">
                <a:solidFill>
                  <a:srgbClr val="000000"/>
                </a:solidFill>
                <a:latin typeface="Open Sans Bold"/>
              </a:rPr>
              <a:t>A demilitarized zone (DMZ) separates the two firewalls that make up a dual perimeter firewall system. A network segment that sits between the internal network and the internet is called the DMZ. It is usually used to host servers, such web servers and email servers, that must be reachable over the internet.</a:t>
            </a:r>
          </a:p>
          <a:p>
            <a:pPr algn="ctr">
              <a:lnSpc>
                <a:spcPts val="2862"/>
              </a:lnSpc>
              <a:spcBef>
                <a:spcPct val="0"/>
              </a:spcBef>
            </a:pPr>
            <a:endParaRPr lang="en-US" sz="2044" dirty="0">
              <a:solidFill>
                <a:srgbClr val="000000"/>
              </a:solidFill>
              <a:latin typeface="Open Sans Bold"/>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a:xfrm>
          <a:off x="0" y="0"/>
          <a:ext cx="0" cy="0"/>
          <a:chOff x="0" y="0"/>
          <a:chExt cx="0" cy="0"/>
        </a:xfrm>
      </p:grpSpPr>
      <p:sp>
        <p:nvSpPr>
          <p:cNvPr id="2" name="Freeform 2"/>
          <p:cNvSpPr/>
          <p:nvPr/>
        </p:nvSpPr>
        <p:spPr>
          <a:xfrm rot="8100000">
            <a:off x="-5281063" y="-2431920"/>
            <a:ext cx="16893429" cy="10074627"/>
          </a:xfrm>
          <a:custGeom>
            <a:avLst/>
            <a:gdLst/>
            <a:ahLst/>
            <a:cxnLst/>
            <a:rect l="l" t="t" r="r" b="b"/>
            <a:pathLst>
              <a:path w="16893429" h="10074627">
                <a:moveTo>
                  <a:pt x="0" y="0"/>
                </a:moveTo>
                <a:lnTo>
                  <a:pt x="16893430" y="0"/>
                </a:lnTo>
                <a:lnTo>
                  <a:pt x="16893430" y="10074627"/>
                </a:lnTo>
                <a:lnTo>
                  <a:pt x="0" y="1007462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grpSp>
        <p:nvGrpSpPr>
          <p:cNvPr id="3" name="Group 3"/>
          <p:cNvGrpSpPr/>
          <p:nvPr/>
        </p:nvGrpSpPr>
        <p:grpSpPr>
          <a:xfrm>
            <a:off x="1566398" y="1333975"/>
            <a:ext cx="15433919" cy="7619050"/>
            <a:chOff x="0" y="0"/>
            <a:chExt cx="4064900" cy="2006663"/>
          </a:xfrm>
        </p:grpSpPr>
        <p:sp>
          <p:nvSpPr>
            <p:cNvPr id="4" name="Freeform 4"/>
            <p:cNvSpPr/>
            <p:nvPr/>
          </p:nvSpPr>
          <p:spPr>
            <a:xfrm>
              <a:off x="0" y="0"/>
              <a:ext cx="4064900" cy="2006663"/>
            </a:xfrm>
            <a:custGeom>
              <a:avLst/>
              <a:gdLst/>
              <a:ahLst/>
              <a:cxnLst/>
              <a:rect l="l" t="t" r="r" b="b"/>
              <a:pathLst>
                <a:path w="4064900" h="2006663">
                  <a:moveTo>
                    <a:pt x="0" y="0"/>
                  </a:moveTo>
                  <a:lnTo>
                    <a:pt x="4064900" y="0"/>
                  </a:lnTo>
                  <a:lnTo>
                    <a:pt x="4064900" y="2006663"/>
                  </a:lnTo>
                  <a:lnTo>
                    <a:pt x="0" y="2006663"/>
                  </a:lnTo>
                  <a:close/>
                </a:path>
              </a:pathLst>
            </a:custGeom>
            <a:solidFill>
              <a:srgbClr val="F5F5F5"/>
            </a:solidFill>
            <a:ln w="38100" cap="sq">
              <a:solidFill>
                <a:srgbClr val="202354"/>
              </a:solidFill>
              <a:prstDash val="solid"/>
              <a:miter/>
            </a:ln>
          </p:spPr>
          <p:txBody>
            <a:bodyPr/>
            <a:lstStyle/>
            <a:p>
              <a:endParaRPr lang="en-IN"/>
            </a:p>
          </p:txBody>
        </p:sp>
        <p:sp>
          <p:nvSpPr>
            <p:cNvPr id="5" name="TextBox 5"/>
            <p:cNvSpPr txBox="1"/>
            <p:nvPr/>
          </p:nvSpPr>
          <p:spPr>
            <a:xfrm>
              <a:off x="0" y="-28575"/>
              <a:ext cx="4064900" cy="2035238"/>
            </a:xfrm>
            <a:prstGeom prst="rect">
              <a:avLst/>
            </a:prstGeom>
          </p:spPr>
          <p:txBody>
            <a:bodyPr lIns="50800" tIns="50800" rIns="50800" bIns="50800" rtlCol="0" anchor="ctr"/>
            <a:lstStyle/>
            <a:p>
              <a:pPr algn="ctr">
                <a:lnSpc>
                  <a:spcPts val="1869"/>
                </a:lnSpc>
              </a:pPr>
              <a:endParaRPr/>
            </a:p>
          </p:txBody>
        </p:sp>
      </p:grpSp>
      <p:grpSp>
        <p:nvGrpSpPr>
          <p:cNvPr id="6" name="Group 6"/>
          <p:cNvGrpSpPr/>
          <p:nvPr/>
        </p:nvGrpSpPr>
        <p:grpSpPr>
          <a:xfrm>
            <a:off x="2945631" y="3333173"/>
            <a:ext cx="669436" cy="699504"/>
            <a:chOff x="0" y="0"/>
            <a:chExt cx="892581" cy="932672"/>
          </a:xfrm>
        </p:grpSpPr>
        <p:grpSp>
          <p:nvGrpSpPr>
            <p:cNvPr id="7" name="Group 7"/>
            <p:cNvGrpSpPr/>
            <p:nvPr/>
          </p:nvGrpSpPr>
          <p:grpSpPr>
            <a:xfrm>
              <a:off x="0" y="0"/>
              <a:ext cx="892581" cy="932672"/>
              <a:chOff x="0" y="0"/>
              <a:chExt cx="354711" cy="370643"/>
            </a:xfrm>
          </p:grpSpPr>
          <p:sp>
            <p:nvSpPr>
              <p:cNvPr id="8" name="Freeform 8"/>
              <p:cNvSpPr/>
              <p:nvPr/>
            </p:nvSpPr>
            <p:spPr>
              <a:xfrm>
                <a:off x="0" y="0"/>
                <a:ext cx="354711" cy="370643"/>
              </a:xfrm>
              <a:custGeom>
                <a:avLst/>
                <a:gdLst/>
                <a:ahLst/>
                <a:cxnLst/>
                <a:rect l="l" t="t" r="r" b="b"/>
                <a:pathLst>
                  <a:path w="354711" h="370643">
                    <a:moveTo>
                      <a:pt x="0" y="0"/>
                    </a:moveTo>
                    <a:lnTo>
                      <a:pt x="354711" y="0"/>
                    </a:lnTo>
                    <a:lnTo>
                      <a:pt x="354711" y="370643"/>
                    </a:lnTo>
                    <a:lnTo>
                      <a:pt x="0" y="370643"/>
                    </a:lnTo>
                    <a:close/>
                  </a:path>
                </a:pathLst>
              </a:custGeom>
              <a:gradFill rotWithShape="1">
                <a:gsLst>
                  <a:gs pos="0">
                    <a:srgbClr val="B34593">
                      <a:alpha val="100000"/>
                    </a:srgbClr>
                  </a:gs>
                  <a:gs pos="100000">
                    <a:srgbClr val="151F52">
                      <a:alpha val="100000"/>
                    </a:srgbClr>
                  </a:gs>
                </a:gsLst>
                <a:lin ang="5400000"/>
              </a:gradFill>
            </p:spPr>
            <p:txBody>
              <a:bodyPr/>
              <a:lstStyle/>
              <a:p>
                <a:endParaRPr lang="en-IN"/>
              </a:p>
            </p:txBody>
          </p:sp>
          <p:sp>
            <p:nvSpPr>
              <p:cNvPr id="9" name="TextBox 9"/>
              <p:cNvSpPr txBox="1"/>
              <p:nvPr/>
            </p:nvSpPr>
            <p:spPr>
              <a:xfrm>
                <a:off x="0" y="-38100"/>
                <a:ext cx="354711" cy="408743"/>
              </a:xfrm>
              <a:prstGeom prst="rect">
                <a:avLst/>
              </a:prstGeom>
            </p:spPr>
            <p:txBody>
              <a:bodyPr lIns="50800" tIns="50800" rIns="50800" bIns="50800" rtlCol="0" anchor="ctr"/>
              <a:lstStyle/>
              <a:p>
                <a:pPr algn="ctr">
                  <a:lnSpc>
                    <a:spcPts val="2659"/>
                  </a:lnSpc>
                </a:pPr>
                <a:endParaRPr/>
              </a:p>
            </p:txBody>
          </p:sp>
        </p:grpSp>
        <p:sp>
          <p:nvSpPr>
            <p:cNvPr id="10" name="TextBox 10"/>
            <p:cNvSpPr txBox="1"/>
            <p:nvPr/>
          </p:nvSpPr>
          <p:spPr>
            <a:xfrm>
              <a:off x="0" y="58959"/>
              <a:ext cx="892581" cy="748078"/>
            </a:xfrm>
            <a:prstGeom prst="rect">
              <a:avLst/>
            </a:prstGeom>
          </p:spPr>
          <p:txBody>
            <a:bodyPr lIns="0" tIns="0" rIns="0" bIns="0" rtlCol="0" anchor="t">
              <a:spAutoFit/>
            </a:bodyPr>
            <a:lstStyle/>
            <a:p>
              <a:pPr algn="ctr">
                <a:lnSpc>
                  <a:spcPts val="4744"/>
                </a:lnSpc>
                <a:spcBef>
                  <a:spcPct val="0"/>
                </a:spcBef>
              </a:pPr>
              <a:r>
                <a:rPr lang="en-US" sz="3388">
                  <a:solidFill>
                    <a:srgbClr val="FFFFFF"/>
                  </a:solidFill>
                  <a:latin typeface="Open Sauce Medium"/>
                </a:rPr>
                <a:t>03</a:t>
              </a:r>
            </a:p>
          </p:txBody>
        </p:sp>
      </p:grpSp>
      <p:sp>
        <p:nvSpPr>
          <p:cNvPr id="11" name="Freeform 11"/>
          <p:cNvSpPr/>
          <p:nvPr/>
        </p:nvSpPr>
        <p:spPr>
          <a:xfrm>
            <a:off x="11915841" y="3149484"/>
            <a:ext cx="3772851" cy="5052688"/>
          </a:xfrm>
          <a:custGeom>
            <a:avLst/>
            <a:gdLst/>
            <a:ahLst/>
            <a:cxnLst/>
            <a:rect l="l" t="t" r="r" b="b"/>
            <a:pathLst>
              <a:path w="3772851" h="5052688">
                <a:moveTo>
                  <a:pt x="0" y="0"/>
                </a:moveTo>
                <a:lnTo>
                  <a:pt x="3772851" y="0"/>
                </a:lnTo>
                <a:lnTo>
                  <a:pt x="3772851" y="5052688"/>
                </a:lnTo>
                <a:lnTo>
                  <a:pt x="0" y="5052688"/>
                </a:lnTo>
                <a:lnTo>
                  <a:pt x="0" y="0"/>
                </a:lnTo>
                <a:close/>
              </a:path>
            </a:pathLst>
          </a:custGeom>
          <a:blipFill>
            <a:blip r:embed="rId4"/>
            <a:stretch>
              <a:fillRect/>
            </a:stretch>
          </a:blipFill>
        </p:spPr>
        <p:txBody>
          <a:bodyPr/>
          <a:lstStyle/>
          <a:p>
            <a:endParaRPr lang="en-IN"/>
          </a:p>
        </p:txBody>
      </p:sp>
      <p:sp>
        <p:nvSpPr>
          <p:cNvPr id="12" name="TextBox 12"/>
          <p:cNvSpPr txBox="1"/>
          <p:nvPr/>
        </p:nvSpPr>
        <p:spPr>
          <a:xfrm>
            <a:off x="3823477" y="3439719"/>
            <a:ext cx="7150327" cy="438786"/>
          </a:xfrm>
          <a:prstGeom prst="rect">
            <a:avLst/>
          </a:prstGeom>
        </p:spPr>
        <p:txBody>
          <a:bodyPr lIns="0" tIns="0" rIns="0" bIns="0" rtlCol="0" anchor="t">
            <a:spAutoFit/>
          </a:bodyPr>
          <a:lstStyle/>
          <a:p>
            <a:pPr>
              <a:lnSpc>
                <a:spcPts val="3639"/>
              </a:lnSpc>
              <a:spcBef>
                <a:spcPct val="0"/>
              </a:spcBef>
            </a:pPr>
            <a:r>
              <a:rPr lang="en-US" sz="2599">
                <a:solidFill>
                  <a:srgbClr val="000000"/>
                </a:solidFill>
                <a:latin typeface="Open Sauce Medium"/>
              </a:rPr>
              <a:t>MULTILAYERED SECURITY ( IDS &amp; IPS)</a:t>
            </a:r>
          </a:p>
        </p:txBody>
      </p:sp>
      <p:sp>
        <p:nvSpPr>
          <p:cNvPr id="13" name="TextBox 13"/>
          <p:cNvSpPr txBox="1"/>
          <p:nvPr/>
        </p:nvSpPr>
        <p:spPr>
          <a:xfrm>
            <a:off x="5188752" y="2094410"/>
            <a:ext cx="8752533" cy="764983"/>
          </a:xfrm>
          <a:prstGeom prst="rect">
            <a:avLst/>
          </a:prstGeom>
        </p:spPr>
        <p:txBody>
          <a:bodyPr lIns="0" tIns="0" rIns="0" bIns="0" rtlCol="0" anchor="t">
            <a:spAutoFit/>
          </a:bodyPr>
          <a:lstStyle/>
          <a:p>
            <a:pPr algn="ctr">
              <a:lnSpc>
                <a:spcPts val="6057"/>
              </a:lnSpc>
            </a:pPr>
            <a:r>
              <a:rPr lang="en-US" sz="5048">
                <a:solidFill>
                  <a:srgbClr val="000000"/>
                </a:solidFill>
                <a:latin typeface="Open Sauce Medium"/>
              </a:rPr>
              <a:t>FIREWALL ARCHITECTURE</a:t>
            </a:r>
          </a:p>
        </p:txBody>
      </p:sp>
      <p:sp>
        <p:nvSpPr>
          <p:cNvPr id="14" name="TextBox 14"/>
          <p:cNvSpPr txBox="1"/>
          <p:nvPr/>
        </p:nvSpPr>
        <p:spPr>
          <a:xfrm>
            <a:off x="2422508" y="4613702"/>
            <a:ext cx="6721492" cy="1804723"/>
          </a:xfrm>
          <a:prstGeom prst="rect">
            <a:avLst/>
          </a:prstGeom>
        </p:spPr>
        <p:txBody>
          <a:bodyPr lIns="0" tIns="0" rIns="0" bIns="0" rtlCol="0" anchor="t">
            <a:spAutoFit/>
          </a:bodyPr>
          <a:lstStyle/>
          <a:p>
            <a:pPr algn="ctr">
              <a:lnSpc>
                <a:spcPts val="2862"/>
              </a:lnSpc>
              <a:spcBef>
                <a:spcPct val="0"/>
              </a:spcBef>
            </a:pPr>
            <a:r>
              <a:rPr lang="en-US" sz="2044">
                <a:solidFill>
                  <a:srgbClr val="000000"/>
                </a:solidFill>
                <a:latin typeface="Open Sans Bold"/>
              </a:rPr>
              <a:t>against cyberattacks can be achieved by combining multiple security technologies through the use of multi-layered protection. IDSs and IPSs can be connected with firewalls to offer a more complete defence against online threats</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a:xfrm>
          <a:off x="0" y="0"/>
          <a:ext cx="0" cy="0"/>
          <a:chOff x="0" y="0"/>
          <a:chExt cx="0" cy="0"/>
        </a:xfrm>
      </p:grpSpPr>
      <p:sp>
        <p:nvSpPr>
          <p:cNvPr id="2" name="Freeform 2"/>
          <p:cNvSpPr/>
          <p:nvPr/>
        </p:nvSpPr>
        <p:spPr>
          <a:xfrm rot="2923865">
            <a:off x="10983650" y="-1054053"/>
            <a:ext cx="15802157" cy="9423832"/>
          </a:xfrm>
          <a:custGeom>
            <a:avLst/>
            <a:gdLst/>
            <a:ahLst/>
            <a:cxnLst/>
            <a:rect l="l" t="t" r="r" b="b"/>
            <a:pathLst>
              <a:path w="15802157" h="9423832">
                <a:moveTo>
                  <a:pt x="0" y="0"/>
                </a:moveTo>
                <a:lnTo>
                  <a:pt x="15802158" y="0"/>
                </a:lnTo>
                <a:lnTo>
                  <a:pt x="15802158" y="9423832"/>
                </a:lnTo>
                <a:lnTo>
                  <a:pt x="0" y="94238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grpSp>
        <p:nvGrpSpPr>
          <p:cNvPr id="3" name="Group 3"/>
          <p:cNvGrpSpPr/>
          <p:nvPr/>
        </p:nvGrpSpPr>
        <p:grpSpPr>
          <a:xfrm>
            <a:off x="1427040" y="1028700"/>
            <a:ext cx="15433919" cy="7619050"/>
            <a:chOff x="0" y="0"/>
            <a:chExt cx="4064900" cy="2006663"/>
          </a:xfrm>
        </p:grpSpPr>
        <p:sp>
          <p:nvSpPr>
            <p:cNvPr id="4" name="Freeform 4"/>
            <p:cNvSpPr/>
            <p:nvPr/>
          </p:nvSpPr>
          <p:spPr>
            <a:xfrm>
              <a:off x="0" y="0"/>
              <a:ext cx="4064900" cy="2006663"/>
            </a:xfrm>
            <a:custGeom>
              <a:avLst/>
              <a:gdLst/>
              <a:ahLst/>
              <a:cxnLst/>
              <a:rect l="l" t="t" r="r" b="b"/>
              <a:pathLst>
                <a:path w="4064900" h="2006663">
                  <a:moveTo>
                    <a:pt x="0" y="0"/>
                  </a:moveTo>
                  <a:lnTo>
                    <a:pt x="4064900" y="0"/>
                  </a:lnTo>
                  <a:lnTo>
                    <a:pt x="4064900" y="2006663"/>
                  </a:lnTo>
                  <a:lnTo>
                    <a:pt x="0" y="2006663"/>
                  </a:lnTo>
                  <a:close/>
                </a:path>
              </a:pathLst>
            </a:custGeom>
            <a:solidFill>
              <a:srgbClr val="F5F5F5"/>
            </a:solidFill>
            <a:ln w="38100" cap="sq">
              <a:solidFill>
                <a:srgbClr val="202354"/>
              </a:solidFill>
              <a:prstDash val="solid"/>
              <a:miter/>
            </a:ln>
          </p:spPr>
          <p:txBody>
            <a:bodyPr/>
            <a:lstStyle/>
            <a:p>
              <a:endParaRPr lang="en-IN"/>
            </a:p>
          </p:txBody>
        </p:sp>
        <p:sp>
          <p:nvSpPr>
            <p:cNvPr id="5" name="TextBox 5"/>
            <p:cNvSpPr txBox="1"/>
            <p:nvPr/>
          </p:nvSpPr>
          <p:spPr>
            <a:xfrm>
              <a:off x="0" y="-28575"/>
              <a:ext cx="4064900" cy="2035238"/>
            </a:xfrm>
            <a:prstGeom prst="rect">
              <a:avLst/>
            </a:prstGeom>
          </p:spPr>
          <p:txBody>
            <a:bodyPr lIns="50800" tIns="50800" rIns="50800" bIns="50800" rtlCol="0" anchor="ctr"/>
            <a:lstStyle/>
            <a:p>
              <a:pPr algn="ctr">
                <a:lnSpc>
                  <a:spcPts val="1869"/>
                </a:lnSpc>
              </a:pPr>
              <a:endParaRPr/>
            </a:p>
          </p:txBody>
        </p:sp>
      </p:grpSp>
      <p:sp>
        <p:nvSpPr>
          <p:cNvPr id="6" name="AutoShape 6"/>
          <p:cNvSpPr/>
          <p:nvPr/>
        </p:nvSpPr>
        <p:spPr>
          <a:xfrm>
            <a:off x="3291916" y="2928042"/>
            <a:ext cx="11291300" cy="0"/>
          </a:xfrm>
          <a:prstGeom prst="line">
            <a:avLst/>
          </a:prstGeom>
          <a:ln w="76200" cap="flat">
            <a:solidFill>
              <a:srgbClr val="202354"/>
            </a:solidFill>
            <a:prstDash val="solid"/>
            <a:headEnd type="none" w="sm" len="sm"/>
            <a:tailEnd type="none" w="sm" len="sm"/>
          </a:ln>
        </p:spPr>
        <p:txBody>
          <a:bodyPr/>
          <a:lstStyle/>
          <a:p>
            <a:endParaRPr lang="en-IN"/>
          </a:p>
        </p:txBody>
      </p:sp>
      <p:grpSp>
        <p:nvGrpSpPr>
          <p:cNvPr id="7" name="Group 7"/>
          <p:cNvGrpSpPr>
            <a:grpSpLocks noChangeAspect="1"/>
          </p:cNvGrpSpPr>
          <p:nvPr/>
        </p:nvGrpSpPr>
        <p:grpSpPr>
          <a:xfrm rot="5400000">
            <a:off x="13906573" y="2722432"/>
            <a:ext cx="411218" cy="411218"/>
            <a:chOff x="6705600" y="1371600"/>
            <a:chExt cx="10972800" cy="10972800"/>
          </a:xfrm>
        </p:grpSpPr>
        <p:sp>
          <p:nvSpPr>
            <p:cNvPr id="8" name="Freeform 8"/>
            <p:cNvSpPr/>
            <p:nvPr/>
          </p:nvSpPr>
          <p:spPr>
            <a:xfrm>
              <a:off x="6696808" y="1100629"/>
              <a:ext cx="10990383" cy="11514742"/>
            </a:xfrm>
            <a:custGeom>
              <a:avLst/>
              <a:gdLst/>
              <a:ahLst/>
              <a:cxnLst/>
              <a:rect l="l" t="t" r="r" b="b"/>
              <a:pathLst>
                <a:path w="10990383" h="11514742">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gradFill rotWithShape="1">
              <a:gsLst>
                <a:gs pos="0">
                  <a:srgbClr val="B34593">
                    <a:alpha val="100000"/>
                  </a:srgbClr>
                </a:gs>
                <a:gs pos="100000">
                  <a:srgbClr val="151F52">
                    <a:alpha val="100000"/>
                  </a:srgbClr>
                </a:gs>
              </a:gsLst>
              <a:lin ang="5400000"/>
            </a:gradFill>
          </p:spPr>
          <p:txBody>
            <a:bodyPr/>
            <a:lstStyle/>
            <a:p>
              <a:endParaRPr lang="en-IN"/>
            </a:p>
          </p:txBody>
        </p:sp>
      </p:grpSp>
      <p:grpSp>
        <p:nvGrpSpPr>
          <p:cNvPr id="9" name="Group 9"/>
          <p:cNvGrpSpPr>
            <a:grpSpLocks noChangeAspect="1"/>
          </p:cNvGrpSpPr>
          <p:nvPr/>
        </p:nvGrpSpPr>
        <p:grpSpPr>
          <a:xfrm rot="5400000">
            <a:off x="10286376" y="2684332"/>
            <a:ext cx="411218" cy="411218"/>
            <a:chOff x="6705600" y="1371600"/>
            <a:chExt cx="10972800" cy="10972800"/>
          </a:xfrm>
        </p:grpSpPr>
        <p:sp>
          <p:nvSpPr>
            <p:cNvPr id="10" name="Freeform 10"/>
            <p:cNvSpPr/>
            <p:nvPr/>
          </p:nvSpPr>
          <p:spPr>
            <a:xfrm>
              <a:off x="6696808" y="1100629"/>
              <a:ext cx="10990383" cy="11514742"/>
            </a:xfrm>
            <a:custGeom>
              <a:avLst/>
              <a:gdLst/>
              <a:ahLst/>
              <a:cxnLst/>
              <a:rect l="l" t="t" r="r" b="b"/>
              <a:pathLst>
                <a:path w="10990383" h="11514742">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gradFill rotWithShape="1">
              <a:gsLst>
                <a:gs pos="0">
                  <a:srgbClr val="B34593">
                    <a:alpha val="100000"/>
                  </a:srgbClr>
                </a:gs>
                <a:gs pos="100000">
                  <a:srgbClr val="151F52">
                    <a:alpha val="100000"/>
                  </a:srgbClr>
                </a:gs>
              </a:gsLst>
              <a:lin ang="5400000"/>
            </a:gradFill>
          </p:spPr>
          <p:txBody>
            <a:bodyPr/>
            <a:lstStyle/>
            <a:p>
              <a:endParaRPr lang="en-IN"/>
            </a:p>
          </p:txBody>
        </p:sp>
      </p:grpSp>
      <p:grpSp>
        <p:nvGrpSpPr>
          <p:cNvPr id="11" name="Group 11"/>
          <p:cNvGrpSpPr>
            <a:grpSpLocks noChangeAspect="1"/>
          </p:cNvGrpSpPr>
          <p:nvPr/>
        </p:nvGrpSpPr>
        <p:grpSpPr>
          <a:xfrm rot="5400000">
            <a:off x="6897785" y="2684332"/>
            <a:ext cx="411218" cy="411218"/>
            <a:chOff x="6705600" y="1371600"/>
            <a:chExt cx="10972800" cy="10972800"/>
          </a:xfrm>
        </p:grpSpPr>
        <p:sp>
          <p:nvSpPr>
            <p:cNvPr id="12" name="Freeform 12"/>
            <p:cNvSpPr/>
            <p:nvPr/>
          </p:nvSpPr>
          <p:spPr>
            <a:xfrm>
              <a:off x="6696808" y="1100629"/>
              <a:ext cx="10990383" cy="11514742"/>
            </a:xfrm>
            <a:custGeom>
              <a:avLst/>
              <a:gdLst/>
              <a:ahLst/>
              <a:cxnLst/>
              <a:rect l="l" t="t" r="r" b="b"/>
              <a:pathLst>
                <a:path w="10990383" h="11514742">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gradFill rotWithShape="1">
              <a:gsLst>
                <a:gs pos="0">
                  <a:srgbClr val="B34593">
                    <a:alpha val="100000"/>
                  </a:srgbClr>
                </a:gs>
                <a:gs pos="100000">
                  <a:srgbClr val="151F52">
                    <a:alpha val="100000"/>
                  </a:srgbClr>
                </a:gs>
              </a:gsLst>
              <a:lin ang="5400000"/>
            </a:gradFill>
          </p:spPr>
          <p:txBody>
            <a:bodyPr/>
            <a:lstStyle/>
            <a:p>
              <a:endParaRPr lang="en-IN"/>
            </a:p>
          </p:txBody>
        </p:sp>
      </p:grpSp>
      <p:grpSp>
        <p:nvGrpSpPr>
          <p:cNvPr id="13" name="Group 13"/>
          <p:cNvGrpSpPr>
            <a:grpSpLocks noChangeAspect="1"/>
          </p:cNvGrpSpPr>
          <p:nvPr/>
        </p:nvGrpSpPr>
        <p:grpSpPr>
          <a:xfrm rot="5400000">
            <a:off x="3278453" y="2722432"/>
            <a:ext cx="411218" cy="411218"/>
            <a:chOff x="6705600" y="1371600"/>
            <a:chExt cx="10972800" cy="10972800"/>
          </a:xfrm>
        </p:grpSpPr>
        <p:sp>
          <p:nvSpPr>
            <p:cNvPr id="14" name="Freeform 14"/>
            <p:cNvSpPr/>
            <p:nvPr/>
          </p:nvSpPr>
          <p:spPr>
            <a:xfrm>
              <a:off x="6696808" y="1100629"/>
              <a:ext cx="10990383" cy="11514742"/>
            </a:xfrm>
            <a:custGeom>
              <a:avLst/>
              <a:gdLst/>
              <a:ahLst/>
              <a:cxnLst/>
              <a:rect l="l" t="t" r="r" b="b"/>
              <a:pathLst>
                <a:path w="10990383" h="11514742">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gradFill rotWithShape="1">
              <a:gsLst>
                <a:gs pos="0">
                  <a:srgbClr val="B34593">
                    <a:alpha val="100000"/>
                  </a:srgbClr>
                </a:gs>
                <a:gs pos="100000">
                  <a:srgbClr val="151F52">
                    <a:alpha val="100000"/>
                  </a:srgbClr>
                </a:gs>
              </a:gsLst>
              <a:lin ang="5400000"/>
            </a:gradFill>
          </p:spPr>
          <p:txBody>
            <a:bodyPr/>
            <a:lstStyle/>
            <a:p>
              <a:endParaRPr lang="en-IN"/>
            </a:p>
          </p:txBody>
        </p:sp>
      </p:grpSp>
      <p:sp>
        <p:nvSpPr>
          <p:cNvPr id="15" name="TextBox 15"/>
          <p:cNvSpPr txBox="1"/>
          <p:nvPr/>
        </p:nvSpPr>
        <p:spPr>
          <a:xfrm>
            <a:off x="2108371" y="3427993"/>
            <a:ext cx="4789414" cy="588645"/>
          </a:xfrm>
          <a:prstGeom prst="rect">
            <a:avLst/>
          </a:prstGeom>
        </p:spPr>
        <p:txBody>
          <a:bodyPr lIns="0" tIns="0" rIns="0" bIns="0" rtlCol="0" anchor="t">
            <a:spAutoFit/>
          </a:bodyPr>
          <a:lstStyle/>
          <a:p>
            <a:pPr algn="just">
              <a:lnSpc>
                <a:spcPts val="2310"/>
              </a:lnSpc>
            </a:pPr>
            <a:r>
              <a:rPr lang="en-US" sz="2100" spc="67">
                <a:solidFill>
                  <a:srgbClr val="000000"/>
                </a:solidFill>
                <a:latin typeface="Open Sauce Medium"/>
              </a:rPr>
              <a:t>SYN FLOODING ATTACK</a:t>
            </a:r>
          </a:p>
          <a:p>
            <a:pPr algn="just">
              <a:lnSpc>
                <a:spcPts val="2310"/>
              </a:lnSpc>
            </a:pPr>
            <a:endParaRPr lang="en-US" sz="2100" spc="67">
              <a:solidFill>
                <a:srgbClr val="000000"/>
              </a:solidFill>
              <a:latin typeface="Open Sauce Medium"/>
            </a:endParaRPr>
          </a:p>
        </p:txBody>
      </p:sp>
      <p:sp>
        <p:nvSpPr>
          <p:cNvPr id="16" name="TextBox 16"/>
          <p:cNvSpPr txBox="1"/>
          <p:nvPr/>
        </p:nvSpPr>
        <p:spPr>
          <a:xfrm>
            <a:off x="2108371" y="3993383"/>
            <a:ext cx="3413722" cy="3590544"/>
          </a:xfrm>
          <a:prstGeom prst="rect">
            <a:avLst/>
          </a:prstGeom>
        </p:spPr>
        <p:txBody>
          <a:bodyPr lIns="0" tIns="0" rIns="0" bIns="0" rtlCol="0" anchor="t">
            <a:spAutoFit/>
          </a:bodyPr>
          <a:lstStyle/>
          <a:p>
            <a:pPr>
              <a:lnSpc>
                <a:spcPts val="2058"/>
              </a:lnSpc>
            </a:pPr>
            <a:r>
              <a:rPr lang="en-US" sz="1400">
                <a:solidFill>
                  <a:srgbClr val="000000"/>
                </a:solidFill>
                <a:latin typeface="Open Sauce Light"/>
              </a:rPr>
              <a:t>The three TCP session hand shakings are connected to this attack. The two connection endpoints exchange three-way handshakes to start a TCP session. Let us say that host A wishes to attack host B, A transmits SYN packets to B; the source IP address host of these packets cannot be reached. B sends a SYN/ACK packet to the inaccessible address in response. B would thus have to wait an eternity for the unreachable address host to a TCP ACK packet to complete the three-way handshake. </a:t>
            </a:r>
          </a:p>
          <a:p>
            <a:pPr>
              <a:lnSpc>
                <a:spcPts val="2058"/>
              </a:lnSpc>
            </a:pPr>
            <a:endParaRPr lang="en-US" sz="1400">
              <a:solidFill>
                <a:srgbClr val="000000"/>
              </a:solidFill>
              <a:latin typeface="Open Sauce Light"/>
            </a:endParaRPr>
          </a:p>
        </p:txBody>
      </p:sp>
      <p:sp>
        <p:nvSpPr>
          <p:cNvPr id="17" name="TextBox 17"/>
          <p:cNvSpPr txBox="1"/>
          <p:nvPr/>
        </p:nvSpPr>
        <p:spPr>
          <a:xfrm>
            <a:off x="5626805" y="3864239"/>
            <a:ext cx="3517195" cy="4362069"/>
          </a:xfrm>
          <a:prstGeom prst="rect">
            <a:avLst/>
          </a:prstGeom>
        </p:spPr>
        <p:txBody>
          <a:bodyPr lIns="0" tIns="0" rIns="0" bIns="0" rtlCol="0" anchor="t">
            <a:spAutoFit/>
          </a:bodyPr>
          <a:lstStyle/>
          <a:p>
            <a:pPr>
              <a:lnSpc>
                <a:spcPts val="2058"/>
              </a:lnSpc>
            </a:pPr>
            <a:r>
              <a:rPr lang="en-US" sz="1400">
                <a:solidFill>
                  <a:srgbClr val="000000"/>
                </a:solidFill>
                <a:latin typeface="Open Sauce Light"/>
              </a:rPr>
              <a:t>Ping is an echo request packet sent over the Internet Control Message Protocol (ICMP). In order to target the victim server, the attacker impersonates its source address in this attack. The attacker then sends multiple ICMP packets to various destination addresses. Echo request is the most common ICMP message to send. if a specific node is present. Any node receiving these ICMP echo replies is sent to the victim machine rather than the spoofing machine. The victim machine would most likely be unable to carry out any helpful tasks when it received these ICMPs echo replies from numerous nodes.</a:t>
            </a:r>
          </a:p>
          <a:p>
            <a:pPr>
              <a:lnSpc>
                <a:spcPts val="2058"/>
              </a:lnSpc>
            </a:pPr>
            <a:endParaRPr lang="en-US" sz="1400">
              <a:solidFill>
                <a:srgbClr val="000000"/>
              </a:solidFill>
              <a:latin typeface="Open Sauce Light"/>
            </a:endParaRPr>
          </a:p>
        </p:txBody>
      </p:sp>
      <p:sp>
        <p:nvSpPr>
          <p:cNvPr id="18" name="TextBox 18"/>
          <p:cNvSpPr txBox="1"/>
          <p:nvPr/>
        </p:nvSpPr>
        <p:spPr>
          <a:xfrm>
            <a:off x="9651697" y="4149989"/>
            <a:ext cx="3235427" cy="3573208"/>
          </a:xfrm>
          <a:prstGeom prst="rect">
            <a:avLst/>
          </a:prstGeom>
        </p:spPr>
        <p:txBody>
          <a:bodyPr lIns="0" tIns="0" rIns="0" bIns="0" rtlCol="0" anchor="t">
            <a:spAutoFit/>
          </a:bodyPr>
          <a:lstStyle/>
          <a:p>
            <a:pPr>
              <a:lnSpc>
                <a:spcPts val="2058"/>
              </a:lnSpc>
            </a:pPr>
            <a:r>
              <a:rPr lang="en-US" sz="1400">
                <a:solidFill>
                  <a:srgbClr val="000000"/>
                </a:solidFill>
                <a:latin typeface="Open Sauce Light"/>
              </a:rPr>
              <a:t>IP spoofing is the most damaging active assault on the Internet since the attacker impersonates an author machine with one machine. Thus, an attacker would interact with a secured site as a legitimate user.The server, inundated with thousands of additional false connection requests, attempts to connect to non-existent servers and waits for a response. As a result of being overloaded with false requests, the server starts to refuse service to actual users.  </a:t>
            </a:r>
          </a:p>
          <a:p>
            <a:pPr>
              <a:lnSpc>
                <a:spcPts val="1911"/>
              </a:lnSpc>
            </a:pPr>
            <a:endParaRPr lang="en-US" sz="1400">
              <a:solidFill>
                <a:srgbClr val="000000"/>
              </a:solidFill>
              <a:latin typeface="Open Sauce Light"/>
            </a:endParaRPr>
          </a:p>
        </p:txBody>
      </p:sp>
      <p:sp>
        <p:nvSpPr>
          <p:cNvPr id="19" name="TextBox 19"/>
          <p:cNvSpPr txBox="1"/>
          <p:nvPr/>
        </p:nvSpPr>
        <p:spPr>
          <a:xfrm>
            <a:off x="13391949" y="3978539"/>
            <a:ext cx="3007116" cy="3333369"/>
          </a:xfrm>
          <a:prstGeom prst="rect">
            <a:avLst/>
          </a:prstGeom>
        </p:spPr>
        <p:txBody>
          <a:bodyPr lIns="0" tIns="0" rIns="0" bIns="0" rtlCol="0" anchor="t">
            <a:spAutoFit/>
          </a:bodyPr>
          <a:lstStyle/>
          <a:p>
            <a:pPr>
              <a:lnSpc>
                <a:spcPts val="2058"/>
              </a:lnSpc>
            </a:pPr>
            <a:r>
              <a:rPr lang="en-US" sz="1400">
                <a:solidFill>
                  <a:srgbClr val="000000"/>
                </a:solidFill>
                <a:latin typeface="Open Sauce Light"/>
              </a:rPr>
              <a:t>communication session's two endpoint nodes. Because of where you are, any communication between these two nodes has to go via a node under your direct control. You can generate arbitrary IP traffic and sniff packets on your node by listening to the packets. If you want to trick both nodes into doing what you want, you have to manage both ends of the conversation.</a:t>
            </a:r>
          </a:p>
          <a:p>
            <a:pPr>
              <a:lnSpc>
                <a:spcPts val="2058"/>
              </a:lnSpc>
            </a:pPr>
            <a:endParaRPr lang="en-US" sz="1400">
              <a:solidFill>
                <a:srgbClr val="000000"/>
              </a:solidFill>
              <a:latin typeface="Open Sauce Light"/>
            </a:endParaRPr>
          </a:p>
        </p:txBody>
      </p:sp>
      <p:sp>
        <p:nvSpPr>
          <p:cNvPr id="20" name="TextBox 20"/>
          <p:cNvSpPr txBox="1"/>
          <p:nvPr/>
        </p:nvSpPr>
        <p:spPr>
          <a:xfrm>
            <a:off x="4065190" y="1842178"/>
            <a:ext cx="10444167" cy="880254"/>
          </a:xfrm>
          <a:prstGeom prst="rect">
            <a:avLst/>
          </a:prstGeom>
        </p:spPr>
        <p:txBody>
          <a:bodyPr lIns="0" tIns="0" rIns="0" bIns="0" rtlCol="0" anchor="t">
            <a:spAutoFit/>
          </a:bodyPr>
          <a:lstStyle/>
          <a:p>
            <a:pPr marL="0" lvl="0" indent="0" algn="ctr">
              <a:lnSpc>
                <a:spcPts val="7236"/>
              </a:lnSpc>
              <a:spcBef>
                <a:spcPct val="0"/>
              </a:spcBef>
            </a:pPr>
            <a:r>
              <a:rPr lang="en-US" sz="5243" spc="146">
                <a:solidFill>
                  <a:srgbClr val="010101"/>
                </a:solidFill>
                <a:latin typeface="Open Sauce Medium"/>
              </a:rPr>
              <a:t>TYPES OF ATTACKS</a:t>
            </a:r>
          </a:p>
        </p:txBody>
      </p:sp>
      <p:sp>
        <p:nvSpPr>
          <p:cNvPr id="21" name="TextBox 21"/>
          <p:cNvSpPr txBox="1"/>
          <p:nvPr/>
        </p:nvSpPr>
        <p:spPr>
          <a:xfrm>
            <a:off x="5727702" y="3427993"/>
            <a:ext cx="4789414" cy="302895"/>
          </a:xfrm>
          <a:prstGeom prst="rect">
            <a:avLst/>
          </a:prstGeom>
        </p:spPr>
        <p:txBody>
          <a:bodyPr lIns="0" tIns="0" rIns="0" bIns="0" rtlCol="0" anchor="t">
            <a:spAutoFit/>
          </a:bodyPr>
          <a:lstStyle/>
          <a:p>
            <a:pPr algn="just">
              <a:lnSpc>
                <a:spcPts val="2310"/>
              </a:lnSpc>
            </a:pPr>
            <a:r>
              <a:rPr lang="en-US" sz="2100" spc="67">
                <a:solidFill>
                  <a:srgbClr val="000000"/>
                </a:solidFill>
                <a:latin typeface="Open Sauce Medium"/>
              </a:rPr>
              <a:t>PING OF DEATH ATTACK</a:t>
            </a:r>
          </a:p>
        </p:txBody>
      </p:sp>
      <p:sp>
        <p:nvSpPr>
          <p:cNvPr id="22" name="TextBox 22"/>
          <p:cNvSpPr txBox="1"/>
          <p:nvPr/>
        </p:nvSpPr>
        <p:spPr>
          <a:xfrm>
            <a:off x="9651697" y="3427993"/>
            <a:ext cx="4789414" cy="588645"/>
          </a:xfrm>
          <a:prstGeom prst="rect">
            <a:avLst/>
          </a:prstGeom>
        </p:spPr>
        <p:txBody>
          <a:bodyPr lIns="0" tIns="0" rIns="0" bIns="0" rtlCol="0" anchor="t">
            <a:spAutoFit/>
          </a:bodyPr>
          <a:lstStyle/>
          <a:p>
            <a:pPr algn="just">
              <a:lnSpc>
                <a:spcPts val="2310"/>
              </a:lnSpc>
            </a:pPr>
            <a:r>
              <a:rPr lang="en-US" sz="2100" spc="67">
                <a:solidFill>
                  <a:srgbClr val="000000"/>
                </a:solidFill>
                <a:latin typeface="Open Sauce Medium"/>
              </a:rPr>
              <a:t>IP ADDRESS </a:t>
            </a:r>
          </a:p>
          <a:p>
            <a:pPr algn="just">
              <a:lnSpc>
                <a:spcPts val="2310"/>
              </a:lnSpc>
            </a:pPr>
            <a:r>
              <a:rPr lang="en-US" sz="2100" spc="67">
                <a:solidFill>
                  <a:srgbClr val="000000"/>
                </a:solidFill>
                <a:latin typeface="Open Sauce Medium"/>
              </a:rPr>
              <a:t>SPOOFING ATTACK</a:t>
            </a:r>
          </a:p>
        </p:txBody>
      </p:sp>
      <p:sp>
        <p:nvSpPr>
          <p:cNvPr id="23" name="TextBox 23"/>
          <p:cNvSpPr txBox="1"/>
          <p:nvPr/>
        </p:nvSpPr>
        <p:spPr>
          <a:xfrm>
            <a:off x="12708396" y="3427993"/>
            <a:ext cx="4789414" cy="302895"/>
          </a:xfrm>
          <a:prstGeom prst="rect">
            <a:avLst/>
          </a:prstGeom>
        </p:spPr>
        <p:txBody>
          <a:bodyPr lIns="0" tIns="0" rIns="0" bIns="0" rtlCol="0" anchor="t">
            <a:spAutoFit/>
          </a:bodyPr>
          <a:lstStyle/>
          <a:p>
            <a:pPr algn="just">
              <a:lnSpc>
                <a:spcPts val="2310"/>
              </a:lnSpc>
            </a:pPr>
            <a:r>
              <a:rPr lang="en-US" sz="2100" spc="67">
                <a:solidFill>
                  <a:srgbClr val="000000"/>
                </a:solidFill>
                <a:latin typeface="Open Sauce Medium"/>
              </a:rPr>
              <a:t>SESSION HIJACKING ATTACK</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1204C"/>
        </a:solidFill>
        <a:effectLst/>
      </p:bgPr>
    </p:bg>
    <p:spTree>
      <p:nvGrpSpPr>
        <p:cNvPr id="1" name=""/>
        <p:cNvGrpSpPr/>
        <p:nvPr/>
      </p:nvGrpSpPr>
      <p:grpSpPr>
        <a:xfrm>
          <a:off x="0" y="0"/>
          <a:ext cx="0" cy="0"/>
          <a:chOff x="0" y="0"/>
          <a:chExt cx="0" cy="0"/>
        </a:xfrm>
      </p:grpSpPr>
      <p:sp>
        <p:nvSpPr>
          <p:cNvPr id="2" name="Freeform 2"/>
          <p:cNvSpPr/>
          <p:nvPr/>
        </p:nvSpPr>
        <p:spPr>
          <a:xfrm rot="-833134">
            <a:off x="-234626" y="7511228"/>
            <a:ext cx="8732717" cy="6446333"/>
          </a:xfrm>
          <a:custGeom>
            <a:avLst/>
            <a:gdLst/>
            <a:ahLst/>
            <a:cxnLst/>
            <a:rect l="l" t="t" r="r" b="b"/>
            <a:pathLst>
              <a:path w="8732717" h="6446333">
                <a:moveTo>
                  <a:pt x="0" y="0"/>
                </a:moveTo>
                <a:lnTo>
                  <a:pt x="8732717" y="0"/>
                </a:lnTo>
                <a:lnTo>
                  <a:pt x="8732717" y="6446332"/>
                </a:lnTo>
                <a:lnTo>
                  <a:pt x="0" y="64463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Freeform 3"/>
          <p:cNvSpPr/>
          <p:nvPr/>
        </p:nvSpPr>
        <p:spPr>
          <a:xfrm>
            <a:off x="-2686091" y="-3553501"/>
            <a:ext cx="7966832" cy="7966832"/>
          </a:xfrm>
          <a:custGeom>
            <a:avLst/>
            <a:gdLst/>
            <a:ahLst/>
            <a:cxnLst/>
            <a:rect l="l" t="t" r="r" b="b"/>
            <a:pathLst>
              <a:path w="7966832" h="7966832">
                <a:moveTo>
                  <a:pt x="0" y="0"/>
                </a:moveTo>
                <a:lnTo>
                  <a:pt x="7966832" y="0"/>
                </a:lnTo>
                <a:lnTo>
                  <a:pt x="7966832" y="7966832"/>
                </a:lnTo>
                <a:lnTo>
                  <a:pt x="0" y="796683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4" name="Freeform 4"/>
          <p:cNvSpPr/>
          <p:nvPr/>
        </p:nvSpPr>
        <p:spPr>
          <a:xfrm>
            <a:off x="13500499" y="-175159"/>
            <a:ext cx="7517602" cy="10637319"/>
          </a:xfrm>
          <a:custGeom>
            <a:avLst/>
            <a:gdLst/>
            <a:ahLst/>
            <a:cxnLst/>
            <a:rect l="l" t="t" r="r" b="b"/>
            <a:pathLst>
              <a:path w="7517602" h="10637319">
                <a:moveTo>
                  <a:pt x="0" y="0"/>
                </a:moveTo>
                <a:lnTo>
                  <a:pt x="7517602" y="0"/>
                </a:lnTo>
                <a:lnTo>
                  <a:pt x="7517602" y="10637318"/>
                </a:lnTo>
                <a:lnTo>
                  <a:pt x="0" y="10637318"/>
                </a:lnTo>
                <a:lnTo>
                  <a:pt x="0" y="0"/>
                </a:lnTo>
                <a:close/>
              </a:path>
            </a:pathLst>
          </a:custGeom>
          <a:blipFill>
            <a:blip r:embed="rId6">
              <a:extLst>
                <a:ext uri="{96DAC541-7B7A-43D3-8B79-37D633B846F1}">
                  <asvg:svgBlip xmlns:asvg="http://schemas.microsoft.com/office/drawing/2016/SVG/main" r:embed="rId7"/>
                </a:ext>
              </a:extLst>
            </a:blip>
            <a:stretch>
              <a:fillRect t="-14573" r="-62119"/>
            </a:stretch>
          </a:blipFill>
        </p:spPr>
        <p:txBody>
          <a:bodyPr/>
          <a:lstStyle/>
          <a:p>
            <a:endParaRPr lang="en-IN"/>
          </a:p>
        </p:txBody>
      </p:sp>
      <p:sp>
        <p:nvSpPr>
          <p:cNvPr id="5" name="Freeform 5"/>
          <p:cNvSpPr/>
          <p:nvPr/>
        </p:nvSpPr>
        <p:spPr>
          <a:xfrm>
            <a:off x="14718546" y="273712"/>
            <a:ext cx="3569454" cy="2636934"/>
          </a:xfrm>
          <a:custGeom>
            <a:avLst/>
            <a:gdLst/>
            <a:ahLst/>
            <a:cxnLst/>
            <a:rect l="l" t="t" r="r" b="b"/>
            <a:pathLst>
              <a:path w="3569454" h="2636934">
                <a:moveTo>
                  <a:pt x="0" y="0"/>
                </a:moveTo>
                <a:lnTo>
                  <a:pt x="3569454" y="0"/>
                </a:lnTo>
                <a:lnTo>
                  <a:pt x="3569454" y="2636934"/>
                </a:lnTo>
                <a:lnTo>
                  <a:pt x="0" y="2636934"/>
                </a:lnTo>
                <a:lnTo>
                  <a:pt x="0" y="0"/>
                </a:lnTo>
                <a:close/>
              </a:path>
            </a:pathLst>
          </a:custGeom>
          <a:blipFill>
            <a:blip r:embed="rId8"/>
            <a:stretch>
              <a:fillRect/>
            </a:stretch>
          </a:blipFill>
        </p:spPr>
        <p:txBody>
          <a:bodyPr/>
          <a:lstStyle/>
          <a:p>
            <a:endParaRPr lang="en-IN"/>
          </a:p>
        </p:txBody>
      </p:sp>
      <p:sp>
        <p:nvSpPr>
          <p:cNvPr id="6" name="Freeform 6"/>
          <p:cNvSpPr/>
          <p:nvPr/>
        </p:nvSpPr>
        <p:spPr>
          <a:xfrm>
            <a:off x="-1738085" y="7536623"/>
            <a:ext cx="5042647" cy="3845018"/>
          </a:xfrm>
          <a:custGeom>
            <a:avLst/>
            <a:gdLst/>
            <a:ahLst/>
            <a:cxnLst/>
            <a:rect l="l" t="t" r="r" b="b"/>
            <a:pathLst>
              <a:path w="5042647" h="3845018">
                <a:moveTo>
                  <a:pt x="0" y="0"/>
                </a:moveTo>
                <a:lnTo>
                  <a:pt x="5042647" y="0"/>
                </a:lnTo>
                <a:lnTo>
                  <a:pt x="5042647" y="3845018"/>
                </a:lnTo>
                <a:lnTo>
                  <a:pt x="0" y="3845018"/>
                </a:lnTo>
                <a:lnTo>
                  <a:pt x="0" y="0"/>
                </a:lnTo>
                <a:close/>
              </a:path>
            </a:pathLst>
          </a:custGeom>
          <a:blipFill>
            <a:blip r:embed="rId9"/>
            <a:stretch>
              <a:fillRect/>
            </a:stretch>
          </a:blipFill>
        </p:spPr>
        <p:txBody>
          <a:bodyPr/>
          <a:lstStyle/>
          <a:p>
            <a:endParaRPr lang="en-IN"/>
          </a:p>
        </p:txBody>
      </p:sp>
      <p:sp>
        <p:nvSpPr>
          <p:cNvPr id="7" name="TextBox 7"/>
          <p:cNvSpPr txBox="1"/>
          <p:nvPr/>
        </p:nvSpPr>
        <p:spPr>
          <a:xfrm>
            <a:off x="4524336" y="168937"/>
            <a:ext cx="9239327" cy="2741709"/>
          </a:xfrm>
          <a:prstGeom prst="rect">
            <a:avLst/>
          </a:prstGeom>
        </p:spPr>
        <p:txBody>
          <a:bodyPr lIns="0" tIns="0" rIns="0" bIns="0" rtlCol="0" anchor="t">
            <a:spAutoFit/>
          </a:bodyPr>
          <a:lstStyle/>
          <a:p>
            <a:pPr algn="ctr">
              <a:lnSpc>
                <a:spcPts val="7277"/>
              </a:lnSpc>
            </a:pPr>
            <a:r>
              <a:rPr lang="en-US" sz="5197">
                <a:solidFill>
                  <a:srgbClr val="FFFFFF"/>
                </a:solidFill>
                <a:latin typeface="Neue Machina Ultra-Bold"/>
              </a:rPr>
              <a:t>Case Study: WINDOWS DEFENDER FIREWALL</a:t>
            </a:r>
          </a:p>
          <a:p>
            <a:pPr algn="ctr">
              <a:lnSpc>
                <a:spcPts val="7277"/>
              </a:lnSpc>
            </a:pPr>
            <a:endParaRPr lang="en-US" sz="5197">
              <a:solidFill>
                <a:srgbClr val="FFFFFF"/>
              </a:solidFill>
              <a:latin typeface="Neue Machina Ultra-Bold"/>
            </a:endParaRPr>
          </a:p>
        </p:txBody>
      </p:sp>
      <p:sp>
        <p:nvSpPr>
          <p:cNvPr id="8" name="TextBox 8"/>
          <p:cNvSpPr txBox="1"/>
          <p:nvPr/>
        </p:nvSpPr>
        <p:spPr>
          <a:xfrm>
            <a:off x="2057400" y="3328852"/>
            <a:ext cx="16230600" cy="4706303"/>
          </a:xfrm>
          <a:prstGeom prst="rect">
            <a:avLst/>
          </a:prstGeom>
        </p:spPr>
        <p:txBody>
          <a:bodyPr lIns="0" tIns="0" rIns="0" bIns="0" rtlCol="0" anchor="t">
            <a:spAutoFit/>
          </a:bodyPr>
          <a:lstStyle/>
          <a:p>
            <a:pPr marL="720558" lvl="1" indent="-360279" algn="ctr">
              <a:lnSpc>
                <a:spcPts val="4672"/>
              </a:lnSpc>
              <a:buFont typeface="Arial"/>
              <a:buChar char="•"/>
            </a:pPr>
            <a:r>
              <a:rPr lang="en-US" sz="3337">
                <a:solidFill>
                  <a:srgbClr val="FFFFFF"/>
                </a:solidFill>
                <a:latin typeface="Open Sans Bold"/>
              </a:rPr>
              <a:t>As a stateful host firewall, Windows Defender Firewall is included </a:t>
            </a:r>
          </a:p>
          <a:p>
            <a:pPr algn="ctr">
              <a:lnSpc>
                <a:spcPts val="4672"/>
              </a:lnSpc>
            </a:pPr>
            <a:endParaRPr lang="en-US" sz="3337">
              <a:solidFill>
                <a:srgbClr val="FFFFFF"/>
              </a:solidFill>
              <a:latin typeface="Open Sans Bold"/>
            </a:endParaRPr>
          </a:p>
          <a:p>
            <a:pPr marL="720558" lvl="1" indent="-360279" algn="ctr">
              <a:lnSpc>
                <a:spcPts val="4672"/>
              </a:lnSpc>
              <a:buFont typeface="Arial"/>
              <a:buChar char="•"/>
            </a:pPr>
            <a:r>
              <a:rPr lang="en-US" sz="3337">
                <a:solidFill>
                  <a:srgbClr val="FFFFFF"/>
                </a:solidFill>
                <a:latin typeface="Open Sans Bold"/>
              </a:rPr>
              <a:t>specify which network traffic can enter it from the network and which network traffic it can send there</a:t>
            </a:r>
          </a:p>
          <a:p>
            <a:pPr algn="ctr">
              <a:lnSpc>
                <a:spcPts val="4672"/>
              </a:lnSpc>
            </a:pPr>
            <a:endParaRPr lang="en-US" sz="3337">
              <a:solidFill>
                <a:srgbClr val="FFFFFF"/>
              </a:solidFill>
              <a:latin typeface="Open Sans Bold"/>
            </a:endParaRPr>
          </a:p>
          <a:p>
            <a:pPr marL="720558" lvl="1" indent="-360279" algn="ctr">
              <a:lnSpc>
                <a:spcPts val="4672"/>
              </a:lnSpc>
              <a:buFont typeface="Arial"/>
              <a:buChar char="•"/>
            </a:pPr>
            <a:r>
              <a:rPr lang="en-US" sz="3337">
                <a:solidFill>
                  <a:srgbClr val="FFFFFF"/>
                </a:solidFill>
                <a:latin typeface="Open Sans Bold"/>
              </a:rPr>
              <a:t>Internet Protocol security (IPsec) is supported</a:t>
            </a:r>
          </a:p>
          <a:p>
            <a:pPr algn="ctr">
              <a:lnSpc>
                <a:spcPts val="4672"/>
              </a:lnSpc>
            </a:pPr>
            <a:endParaRPr lang="en-US" sz="3337">
              <a:solidFill>
                <a:srgbClr val="FFFFFF"/>
              </a:solidFill>
              <a:latin typeface="Open Sans Bold"/>
            </a:endParaRPr>
          </a:p>
          <a:p>
            <a:pPr marL="720558" lvl="1" indent="-360279" algn="ctr">
              <a:lnSpc>
                <a:spcPts val="4672"/>
              </a:lnSpc>
              <a:buFont typeface="Arial"/>
              <a:buChar char="•"/>
            </a:pPr>
            <a:r>
              <a:rPr lang="en-US" sz="3337">
                <a:solidFill>
                  <a:srgbClr val="FFFFFF"/>
                </a:solidFill>
                <a:latin typeface="Open Sans Bold"/>
              </a:rPr>
              <a:t>It offers different profiles  with varying levels of security settings</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1204C"/>
        </a:solidFill>
        <a:effectLst/>
      </p:bgPr>
    </p:bg>
    <p:spTree>
      <p:nvGrpSpPr>
        <p:cNvPr id="1" name=""/>
        <p:cNvGrpSpPr/>
        <p:nvPr/>
      </p:nvGrpSpPr>
      <p:grpSpPr>
        <a:xfrm>
          <a:off x="0" y="0"/>
          <a:ext cx="0" cy="0"/>
          <a:chOff x="0" y="0"/>
          <a:chExt cx="0" cy="0"/>
        </a:xfrm>
      </p:grpSpPr>
      <p:sp>
        <p:nvSpPr>
          <p:cNvPr id="2" name="Freeform 2"/>
          <p:cNvSpPr/>
          <p:nvPr/>
        </p:nvSpPr>
        <p:spPr>
          <a:xfrm rot="-833134">
            <a:off x="-234626" y="7511228"/>
            <a:ext cx="8732717" cy="6446333"/>
          </a:xfrm>
          <a:custGeom>
            <a:avLst/>
            <a:gdLst/>
            <a:ahLst/>
            <a:cxnLst/>
            <a:rect l="l" t="t" r="r" b="b"/>
            <a:pathLst>
              <a:path w="8732717" h="6446333">
                <a:moveTo>
                  <a:pt x="0" y="0"/>
                </a:moveTo>
                <a:lnTo>
                  <a:pt x="8732717" y="0"/>
                </a:lnTo>
                <a:lnTo>
                  <a:pt x="8732717" y="6446332"/>
                </a:lnTo>
                <a:lnTo>
                  <a:pt x="0" y="64463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Freeform 3"/>
          <p:cNvSpPr/>
          <p:nvPr/>
        </p:nvSpPr>
        <p:spPr>
          <a:xfrm>
            <a:off x="-2686091" y="-3553501"/>
            <a:ext cx="7966832" cy="7966832"/>
          </a:xfrm>
          <a:custGeom>
            <a:avLst/>
            <a:gdLst/>
            <a:ahLst/>
            <a:cxnLst/>
            <a:rect l="l" t="t" r="r" b="b"/>
            <a:pathLst>
              <a:path w="7966832" h="7966832">
                <a:moveTo>
                  <a:pt x="0" y="0"/>
                </a:moveTo>
                <a:lnTo>
                  <a:pt x="7966832" y="0"/>
                </a:lnTo>
                <a:lnTo>
                  <a:pt x="7966832" y="7966832"/>
                </a:lnTo>
                <a:lnTo>
                  <a:pt x="0" y="796683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4" name="Freeform 4"/>
          <p:cNvSpPr/>
          <p:nvPr/>
        </p:nvSpPr>
        <p:spPr>
          <a:xfrm>
            <a:off x="13500499" y="-175159"/>
            <a:ext cx="7517602" cy="10637319"/>
          </a:xfrm>
          <a:custGeom>
            <a:avLst/>
            <a:gdLst/>
            <a:ahLst/>
            <a:cxnLst/>
            <a:rect l="l" t="t" r="r" b="b"/>
            <a:pathLst>
              <a:path w="7517602" h="10637319">
                <a:moveTo>
                  <a:pt x="0" y="0"/>
                </a:moveTo>
                <a:lnTo>
                  <a:pt x="7517602" y="0"/>
                </a:lnTo>
                <a:lnTo>
                  <a:pt x="7517602" y="10637318"/>
                </a:lnTo>
                <a:lnTo>
                  <a:pt x="0" y="10637318"/>
                </a:lnTo>
                <a:lnTo>
                  <a:pt x="0" y="0"/>
                </a:lnTo>
                <a:close/>
              </a:path>
            </a:pathLst>
          </a:custGeom>
          <a:blipFill>
            <a:blip r:embed="rId6">
              <a:extLst>
                <a:ext uri="{96DAC541-7B7A-43D3-8B79-37D633B846F1}">
                  <asvg:svgBlip xmlns:asvg="http://schemas.microsoft.com/office/drawing/2016/SVG/main" r:embed="rId7"/>
                </a:ext>
              </a:extLst>
            </a:blip>
            <a:stretch>
              <a:fillRect t="-14573" r="-62119"/>
            </a:stretch>
          </a:blipFill>
        </p:spPr>
        <p:txBody>
          <a:bodyPr/>
          <a:lstStyle/>
          <a:p>
            <a:endParaRPr lang="en-IN"/>
          </a:p>
        </p:txBody>
      </p:sp>
      <p:sp>
        <p:nvSpPr>
          <p:cNvPr id="5" name="Freeform 5"/>
          <p:cNvSpPr/>
          <p:nvPr/>
        </p:nvSpPr>
        <p:spPr>
          <a:xfrm>
            <a:off x="14718546" y="273712"/>
            <a:ext cx="3569454" cy="2636934"/>
          </a:xfrm>
          <a:custGeom>
            <a:avLst/>
            <a:gdLst/>
            <a:ahLst/>
            <a:cxnLst/>
            <a:rect l="l" t="t" r="r" b="b"/>
            <a:pathLst>
              <a:path w="3569454" h="2636934">
                <a:moveTo>
                  <a:pt x="0" y="0"/>
                </a:moveTo>
                <a:lnTo>
                  <a:pt x="3569454" y="0"/>
                </a:lnTo>
                <a:lnTo>
                  <a:pt x="3569454" y="2636934"/>
                </a:lnTo>
                <a:lnTo>
                  <a:pt x="0" y="2636934"/>
                </a:lnTo>
                <a:lnTo>
                  <a:pt x="0" y="0"/>
                </a:lnTo>
                <a:close/>
              </a:path>
            </a:pathLst>
          </a:custGeom>
          <a:blipFill>
            <a:blip r:embed="rId8"/>
            <a:stretch>
              <a:fillRect/>
            </a:stretch>
          </a:blipFill>
        </p:spPr>
        <p:txBody>
          <a:bodyPr/>
          <a:lstStyle/>
          <a:p>
            <a:endParaRPr lang="en-IN"/>
          </a:p>
        </p:txBody>
      </p:sp>
      <p:sp>
        <p:nvSpPr>
          <p:cNvPr id="6" name="Freeform 6"/>
          <p:cNvSpPr/>
          <p:nvPr/>
        </p:nvSpPr>
        <p:spPr>
          <a:xfrm>
            <a:off x="-1738085" y="7536623"/>
            <a:ext cx="5042647" cy="3845018"/>
          </a:xfrm>
          <a:custGeom>
            <a:avLst/>
            <a:gdLst/>
            <a:ahLst/>
            <a:cxnLst/>
            <a:rect l="l" t="t" r="r" b="b"/>
            <a:pathLst>
              <a:path w="5042647" h="3845018">
                <a:moveTo>
                  <a:pt x="0" y="0"/>
                </a:moveTo>
                <a:lnTo>
                  <a:pt x="5042647" y="0"/>
                </a:lnTo>
                <a:lnTo>
                  <a:pt x="5042647" y="3845018"/>
                </a:lnTo>
                <a:lnTo>
                  <a:pt x="0" y="3845018"/>
                </a:lnTo>
                <a:lnTo>
                  <a:pt x="0" y="0"/>
                </a:lnTo>
                <a:close/>
              </a:path>
            </a:pathLst>
          </a:custGeom>
          <a:blipFill>
            <a:blip r:embed="rId9"/>
            <a:stretch>
              <a:fillRect/>
            </a:stretch>
          </a:blipFill>
        </p:spPr>
        <p:txBody>
          <a:bodyPr/>
          <a:lstStyle/>
          <a:p>
            <a:endParaRPr lang="en-IN"/>
          </a:p>
        </p:txBody>
      </p:sp>
      <p:sp>
        <p:nvSpPr>
          <p:cNvPr id="7" name="TextBox 7"/>
          <p:cNvSpPr txBox="1"/>
          <p:nvPr/>
        </p:nvSpPr>
        <p:spPr>
          <a:xfrm>
            <a:off x="4524336" y="168937"/>
            <a:ext cx="9239327" cy="2741709"/>
          </a:xfrm>
          <a:prstGeom prst="rect">
            <a:avLst/>
          </a:prstGeom>
        </p:spPr>
        <p:txBody>
          <a:bodyPr lIns="0" tIns="0" rIns="0" bIns="0" rtlCol="0" anchor="t">
            <a:spAutoFit/>
          </a:bodyPr>
          <a:lstStyle/>
          <a:p>
            <a:pPr algn="ctr">
              <a:lnSpc>
                <a:spcPts val="7277"/>
              </a:lnSpc>
            </a:pPr>
            <a:r>
              <a:rPr lang="en-US" sz="5197">
                <a:solidFill>
                  <a:srgbClr val="FFFFFF"/>
                </a:solidFill>
                <a:latin typeface="Neue Machina Ultra-Bold"/>
              </a:rPr>
              <a:t>Case Study: WINDOWS DEFENDER FIREWALL</a:t>
            </a:r>
          </a:p>
          <a:p>
            <a:pPr algn="ctr">
              <a:lnSpc>
                <a:spcPts val="7277"/>
              </a:lnSpc>
            </a:pPr>
            <a:endParaRPr lang="en-US" sz="5197">
              <a:solidFill>
                <a:srgbClr val="FFFFFF"/>
              </a:solidFill>
              <a:latin typeface="Neue Machina Ultra-Bold"/>
            </a:endParaRPr>
          </a:p>
        </p:txBody>
      </p:sp>
      <p:pic>
        <p:nvPicPr>
          <p:cNvPr id="12" name="Picture 11">
            <a:extLst>
              <a:ext uri="{FF2B5EF4-FFF2-40B4-BE49-F238E27FC236}">
                <a16:creationId xmlns:a16="http://schemas.microsoft.com/office/drawing/2014/main" id="{D181DDA2-F745-4522-2BDD-F54DD6C8735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304562" y="2593652"/>
            <a:ext cx="12211531" cy="6385737"/>
          </a:xfrm>
          <a:prstGeom prst="rect">
            <a:avLst/>
          </a:prstGeom>
        </p:spPr>
      </p:pic>
    </p:spTree>
    <p:extLst>
      <p:ext uri="{BB962C8B-B14F-4D97-AF65-F5344CB8AC3E}">
        <p14:creationId xmlns:p14="http://schemas.microsoft.com/office/powerpoint/2010/main" val="41166478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2D70"/>
        </a:solidFill>
        <a:effectLst/>
      </p:bgPr>
    </p:bg>
    <p:spTree>
      <p:nvGrpSpPr>
        <p:cNvPr id="1" name=""/>
        <p:cNvGrpSpPr/>
        <p:nvPr/>
      </p:nvGrpSpPr>
      <p:grpSpPr>
        <a:xfrm>
          <a:off x="0" y="0"/>
          <a:ext cx="0" cy="0"/>
          <a:chOff x="0" y="0"/>
          <a:chExt cx="0" cy="0"/>
        </a:xfrm>
      </p:grpSpPr>
      <p:sp>
        <p:nvSpPr>
          <p:cNvPr id="2" name="Freeform 2"/>
          <p:cNvSpPr/>
          <p:nvPr/>
        </p:nvSpPr>
        <p:spPr>
          <a:xfrm>
            <a:off x="1028700" y="1028700"/>
            <a:ext cx="546184" cy="546184"/>
          </a:xfrm>
          <a:custGeom>
            <a:avLst/>
            <a:gdLst/>
            <a:ahLst/>
            <a:cxnLst/>
            <a:rect l="l" t="t" r="r" b="b"/>
            <a:pathLst>
              <a:path w="546184" h="546184">
                <a:moveTo>
                  <a:pt x="0" y="0"/>
                </a:moveTo>
                <a:lnTo>
                  <a:pt x="546184" y="0"/>
                </a:lnTo>
                <a:lnTo>
                  <a:pt x="546184" y="546184"/>
                </a:lnTo>
                <a:lnTo>
                  <a:pt x="0" y="54618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Freeform 3"/>
          <p:cNvSpPr/>
          <p:nvPr/>
        </p:nvSpPr>
        <p:spPr>
          <a:xfrm>
            <a:off x="1205735" y="1178928"/>
            <a:ext cx="192115" cy="245728"/>
          </a:xfrm>
          <a:custGeom>
            <a:avLst/>
            <a:gdLst/>
            <a:ahLst/>
            <a:cxnLst/>
            <a:rect l="l" t="t" r="r" b="b"/>
            <a:pathLst>
              <a:path w="192115" h="245728">
                <a:moveTo>
                  <a:pt x="0" y="0"/>
                </a:moveTo>
                <a:lnTo>
                  <a:pt x="192115" y="0"/>
                </a:lnTo>
                <a:lnTo>
                  <a:pt x="192115" y="245728"/>
                </a:lnTo>
                <a:lnTo>
                  <a:pt x="0" y="24572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4" name="Freeform 4"/>
          <p:cNvSpPr/>
          <p:nvPr/>
        </p:nvSpPr>
        <p:spPr>
          <a:xfrm>
            <a:off x="1028700" y="2262034"/>
            <a:ext cx="7185517" cy="7185517"/>
          </a:xfrm>
          <a:custGeom>
            <a:avLst/>
            <a:gdLst/>
            <a:ahLst/>
            <a:cxnLst/>
            <a:rect l="l" t="t" r="r" b="b"/>
            <a:pathLst>
              <a:path w="7185517" h="7185517">
                <a:moveTo>
                  <a:pt x="0" y="0"/>
                </a:moveTo>
                <a:lnTo>
                  <a:pt x="7185517" y="0"/>
                </a:lnTo>
                <a:lnTo>
                  <a:pt x="7185517" y="7185517"/>
                </a:lnTo>
                <a:lnTo>
                  <a:pt x="0" y="718551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5" name="Freeform 5"/>
          <p:cNvSpPr/>
          <p:nvPr/>
        </p:nvSpPr>
        <p:spPr>
          <a:xfrm>
            <a:off x="6907080" y="2262034"/>
            <a:ext cx="951933" cy="951933"/>
          </a:xfrm>
          <a:custGeom>
            <a:avLst/>
            <a:gdLst/>
            <a:ahLst/>
            <a:cxnLst/>
            <a:rect l="l" t="t" r="r" b="b"/>
            <a:pathLst>
              <a:path w="951933" h="951933">
                <a:moveTo>
                  <a:pt x="0" y="0"/>
                </a:moveTo>
                <a:lnTo>
                  <a:pt x="951933" y="0"/>
                </a:lnTo>
                <a:lnTo>
                  <a:pt x="951933" y="951933"/>
                </a:lnTo>
                <a:lnTo>
                  <a:pt x="0" y="95193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6" name="Freeform 6"/>
          <p:cNvSpPr/>
          <p:nvPr/>
        </p:nvSpPr>
        <p:spPr>
          <a:xfrm>
            <a:off x="1732427" y="3963716"/>
            <a:ext cx="5650619" cy="3782153"/>
          </a:xfrm>
          <a:custGeom>
            <a:avLst/>
            <a:gdLst/>
            <a:ahLst/>
            <a:cxnLst/>
            <a:rect l="l" t="t" r="r" b="b"/>
            <a:pathLst>
              <a:path w="5650619" h="3782153">
                <a:moveTo>
                  <a:pt x="0" y="0"/>
                </a:moveTo>
                <a:lnTo>
                  <a:pt x="5650620" y="0"/>
                </a:lnTo>
                <a:lnTo>
                  <a:pt x="5650620" y="3782153"/>
                </a:lnTo>
                <a:lnTo>
                  <a:pt x="0" y="3782153"/>
                </a:lnTo>
                <a:lnTo>
                  <a:pt x="0" y="0"/>
                </a:lnTo>
                <a:close/>
              </a:path>
            </a:pathLst>
          </a:custGeom>
          <a:blipFill>
            <a:blip r:embed="rId6"/>
            <a:stretch>
              <a:fillRect l="-5320" r="-8318"/>
            </a:stretch>
          </a:blipFill>
        </p:spPr>
        <p:txBody>
          <a:bodyPr/>
          <a:lstStyle/>
          <a:p>
            <a:endParaRPr lang="en-IN"/>
          </a:p>
        </p:txBody>
      </p:sp>
      <p:sp>
        <p:nvSpPr>
          <p:cNvPr id="7" name="TextBox 7"/>
          <p:cNvSpPr txBox="1"/>
          <p:nvPr/>
        </p:nvSpPr>
        <p:spPr>
          <a:xfrm>
            <a:off x="10004910" y="2204884"/>
            <a:ext cx="6726842" cy="904875"/>
          </a:xfrm>
          <a:prstGeom prst="rect">
            <a:avLst/>
          </a:prstGeom>
        </p:spPr>
        <p:txBody>
          <a:bodyPr lIns="0" tIns="0" rIns="0" bIns="0" rtlCol="0" anchor="t">
            <a:spAutoFit/>
          </a:bodyPr>
          <a:lstStyle/>
          <a:p>
            <a:pPr>
              <a:lnSpc>
                <a:spcPts val="6720"/>
              </a:lnSpc>
            </a:pPr>
            <a:r>
              <a:rPr lang="en-US" sz="5600">
                <a:solidFill>
                  <a:srgbClr val="FFFFFF"/>
                </a:solidFill>
                <a:latin typeface="Poppins Bold"/>
              </a:rPr>
              <a:t>FIREWALL</a:t>
            </a:r>
          </a:p>
        </p:txBody>
      </p:sp>
      <p:sp>
        <p:nvSpPr>
          <p:cNvPr id="8" name="TextBox 8"/>
          <p:cNvSpPr txBox="1"/>
          <p:nvPr/>
        </p:nvSpPr>
        <p:spPr>
          <a:xfrm>
            <a:off x="8572607" y="3355042"/>
            <a:ext cx="8842896" cy="4818463"/>
          </a:xfrm>
          <a:prstGeom prst="rect">
            <a:avLst/>
          </a:prstGeom>
        </p:spPr>
        <p:txBody>
          <a:bodyPr lIns="0" tIns="0" rIns="0" bIns="0" rtlCol="0" anchor="t">
            <a:spAutoFit/>
          </a:bodyPr>
          <a:lstStyle/>
          <a:p>
            <a:pPr>
              <a:lnSpc>
                <a:spcPts val="4790"/>
              </a:lnSpc>
            </a:pPr>
            <a:r>
              <a:rPr lang="en-US" sz="3421" dirty="0">
                <a:solidFill>
                  <a:srgbClr val="FFFFFF"/>
                </a:solidFill>
                <a:latin typeface="Poppins"/>
              </a:rPr>
              <a:t>Network security tools called firewalls keep an eye on and regulate all incoming and outgoing network traffic . They serve as a line of </a:t>
            </a:r>
            <a:r>
              <a:rPr lang="en-US" sz="3421" dirty="0" err="1">
                <a:solidFill>
                  <a:srgbClr val="FFFFFF"/>
                </a:solidFill>
                <a:latin typeface="Poppins"/>
              </a:rPr>
              <a:t>defence</a:t>
            </a:r>
            <a:r>
              <a:rPr lang="en-US" sz="3421" dirty="0">
                <a:solidFill>
                  <a:srgbClr val="FFFFFF"/>
                </a:solidFill>
                <a:latin typeface="Poppins"/>
              </a:rPr>
              <a:t> against unwanted access and filter harmful traffic, standing between a secured network and the outside world .</a:t>
            </a:r>
          </a:p>
          <a:p>
            <a:pPr>
              <a:lnSpc>
                <a:spcPts val="4790"/>
              </a:lnSpc>
              <a:spcBef>
                <a:spcPct val="0"/>
              </a:spcBef>
            </a:pPr>
            <a:endParaRPr lang="en-US" sz="3421" dirty="0">
              <a:solidFill>
                <a:srgbClr val="FFFFFF"/>
              </a:solidFill>
              <a:latin typeface="Poppins"/>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613848" y="2446021"/>
            <a:ext cx="10048282" cy="1543050"/>
            <a:chOff x="0" y="0"/>
            <a:chExt cx="2646461" cy="406400"/>
          </a:xfrm>
        </p:grpSpPr>
        <p:sp>
          <p:nvSpPr>
            <p:cNvPr id="3" name="Freeform 3"/>
            <p:cNvSpPr/>
            <p:nvPr/>
          </p:nvSpPr>
          <p:spPr>
            <a:xfrm>
              <a:off x="0" y="0"/>
              <a:ext cx="2646461" cy="406400"/>
            </a:xfrm>
            <a:custGeom>
              <a:avLst/>
              <a:gdLst/>
              <a:ahLst/>
              <a:cxnLst/>
              <a:rect l="l" t="t" r="r" b="b"/>
              <a:pathLst>
                <a:path w="2646461" h="406400">
                  <a:moveTo>
                    <a:pt x="2443261" y="0"/>
                  </a:moveTo>
                  <a:lnTo>
                    <a:pt x="0" y="0"/>
                  </a:lnTo>
                  <a:lnTo>
                    <a:pt x="0" y="406400"/>
                  </a:lnTo>
                  <a:lnTo>
                    <a:pt x="2443261" y="406400"/>
                  </a:lnTo>
                  <a:lnTo>
                    <a:pt x="2646461" y="203200"/>
                  </a:lnTo>
                  <a:lnTo>
                    <a:pt x="2443261" y="0"/>
                  </a:lnTo>
                  <a:close/>
                </a:path>
              </a:pathLst>
            </a:custGeom>
            <a:solidFill>
              <a:srgbClr val="2CA0E2"/>
            </a:solidFill>
          </p:spPr>
          <p:txBody>
            <a:bodyPr/>
            <a:lstStyle/>
            <a:p>
              <a:endParaRPr lang="en-IN"/>
            </a:p>
          </p:txBody>
        </p:sp>
        <p:sp>
          <p:nvSpPr>
            <p:cNvPr id="4" name="TextBox 4"/>
            <p:cNvSpPr txBox="1"/>
            <p:nvPr/>
          </p:nvSpPr>
          <p:spPr>
            <a:xfrm>
              <a:off x="0" y="9525"/>
              <a:ext cx="2532161" cy="396875"/>
            </a:xfrm>
            <a:prstGeom prst="rect">
              <a:avLst/>
            </a:prstGeom>
          </p:spPr>
          <p:txBody>
            <a:bodyPr lIns="50800" tIns="50800" rIns="50800" bIns="50800" rtlCol="0" anchor="ctr"/>
            <a:lstStyle/>
            <a:p>
              <a:pPr algn="ctr">
                <a:lnSpc>
                  <a:spcPts val="2310"/>
                </a:lnSpc>
              </a:pPr>
              <a:endParaRPr/>
            </a:p>
          </p:txBody>
        </p:sp>
      </p:grpSp>
      <p:grpSp>
        <p:nvGrpSpPr>
          <p:cNvPr id="5" name="Group 5"/>
          <p:cNvGrpSpPr/>
          <p:nvPr/>
        </p:nvGrpSpPr>
        <p:grpSpPr>
          <a:xfrm>
            <a:off x="13715995" y="-144637"/>
            <a:ext cx="10786223" cy="10576274"/>
            <a:chOff x="0" y="0"/>
            <a:chExt cx="14381630" cy="14101698"/>
          </a:xfrm>
        </p:grpSpPr>
        <p:sp>
          <p:nvSpPr>
            <p:cNvPr id="6" name="Freeform 6"/>
            <p:cNvSpPr/>
            <p:nvPr/>
          </p:nvSpPr>
          <p:spPr>
            <a:xfrm>
              <a:off x="0" y="7042815"/>
              <a:ext cx="12363028" cy="7058883"/>
            </a:xfrm>
            <a:custGeom>
              <a:avLst/>
              <a:gdLst/>
              <a:ahLst/>
              <a:cxnLst/>
              <a:rect l="l" t="t" r="r" b="b"/>
              <a:pathLst>
                <a:path w="12363028" h="7058883">
                  <a:moveTo>
                    <a:pt x="0" y="0"/>
                  </a:moveTo>
                  <a:lnTo>
                    <a:pt x="12363028" y="0"/>
                  </a:lnTo>
                  <a:lnTo>
                    <a:pt x="12363028" y="7058883"/>
                  </a:lnTo>
                  <a:lnTo>
                    <a:pt x="0" y="7058883"/>
                  </a:lnTo>
                  <a:lnTo>
                    <a:pt x="0" y="0"/>
                  </a:lnTo>
                  <a:close/>
                </a:path>
              </a:pathLst>
            </a:custGeom>
            <a:blipFill>
              <a:blip r:embed="rId2">
                <a:extLst>
                  <a:ext uri="{96DAC541-7B7A-43D3-8B79-37D633B846F1}">
                    <asvg:svgBlip xmlns:asvg="http://schemas.microsoft.com/office/drawing/2016/SVG/main" r:embed="rId3"/>
                  </a:ext>
                </a:extLst>
              </a:blip>
              <a:stretch>
                <a:fillRect t="-51576"/>
              </a:stretch>
            </a:blipFill>
          </p:spPr>
          <p:txBody>
            <a:bodyPr/>
            <a:lstStyle/>
            <a:p>
              <a:endParaRPr lang="en-IN"/>
            </a:p>
          </p:txBody>
        </p:sp>
        <p:sp>
          <p:nvSpPr>
            <p:cNvPr id="7" name="Freeform 7"/>
            <p:cNvSpPr/>
            <p:nvPr/>
          </p:nvSpPr>
          <p:spPr>
            <a:xfrm>
              <a:off x="2018602" y="0"/>
              <a:ext cx="12363028" cy="7058883"/>
            </a:xfrm>
            <a:custGeom>
              <a:avLst/>
              <a:gdLst/>
              <a:ahLst/>
              <a:cxnLst/>
              <a:rect l="l" t="t" r="r" b="b"/>
              <a:pathLst>
                <a:path w="12363028" h="7058883">
                  <a:moveTo>
                    <a:pt x="0" y="0"/>
                  </a:moveTo>
                  <a:lnTo>
                    <a:pt x="12363028" y="0"/>
                  </a:lnTo>
                  <a:lnTo>
                    <a:pt x="12363028" y="7058883"/>
                  </a:lnTo>
                  <a:lnTo>
                    <a:pt x="0" y="7058883"/>
                  </a:lnTo>
                  <a:lnTo>
                    <a:pt x="0" y="0"/>
                  </a:lnTo>
                  <a:close/>
                </a:path>
              </a:pathLst>
            </a:custGeom>
            <a:blipFill>
              <a:blip r:embed="rId2">
                <a:extLst>
                  <a:ext uri="{96DAC541-7B7A-43D3-8B79-37D633B846F1}">
                    <asvg:svgBlip xmlns:asvg="http://schemas.microsoft.com/office/drawing/2016/SVG/main" r:embed="rId3"/>
                  </a:ext>
                </a:extLst>
              </a:blip>
              <a:stretch>
                <a:fillRect t="-51576"/>
              </a:stretch>
            </a:blipFill>
          </p:spPr>
          <p:txBody>
            <a:bodyPr/>
            <a:lstStyle/>
            <a:p>
              <a:endParaRPr lang="en-IN"/>
            </a:p>
          </p:txBody>
        </p:sp>
      </p:grpSp>
      <p:sp>
        <p:nvSpPr>
          <p:cNvPr id="8" name="AutoShape 8"/>
          <p:cNvSpPr/>
          <p:nvPr/>
        </p:nvSpPr>
        <p:spPr>
          <a:xfrm flipH="1">
            <a:off x="4038279" y="1651232"/>
            <a:ext cx="10211441" cy="0"/>
          </a:xfrm>
          <a:prstGeom prst="line">
            <a:avLst/>
          </a:prstGeom>
          <a:ln w="28575" cap="rnd">
            <a:solidFill>
              <a:srgbClr val="86C7ED"/>
            </a:solidFill>
            <a:prstDash val="solid"/>
            <a:headEnd type="none" w="sm" len="sm"/>
            <a:tailEnd type="none" w="sm" len="sm"/>
          </a:ln>
        </p:spPr>
        <p:txBody>
          <a:bodyPr/>
          <a:lstStyle/>
          <a:p>
            <a:endParaRPr lang="en-IN"/>
          </a:p>
        </p:txBody>
      </p:sp>
      <p:grpSp>
        <p:nvGrpSpPr>
          <p:cNvPr id="9" name="Group 9"/>
          <p:cNvGrpSpPr/>
          <p:nvPr/>
        </p:nvGrpSpPr>
        <p:grpSpPr>
          <a:xfrm>
            <a:off x="-10963155" y="9198718"/>
            <a:ext cx="15741700" cy="3210276"/>
            <a:chOff x="0" y="0"/>
            <a:chExt cx="26342280" cy="5372100"/>
          </a:xfrm>
        </p:grpSpPr>
        <p:sp>
          <p:nvSpPr>
            <p:cNvPr id="10" name="Freeform 10"/>
            <p:cNvSpPr/>
            <p:nvPr/>
          </p:nvSpPr>
          <p:spPr>
            <a:xfrm>
              <a:off x="0" y="0"/>
              <a:ext cx="26342280" cy="5372100"/>
            </a:xfrm>
            <a:custGeom>
              <a:avLst/>
              <a:gdLst/>
              <a:ahLst/>
              <a:cxnLst/>
              <a:rect l="l" t="t" r="r" b="b"/>
              <a:pathLst>
                <a:path w="26342280" h="5372100">
                  <a:moveTo>
                    <a:pt x="24791611" y="0"/>
                  </a:moveTo>
                  <a:lnTo>
                    <a:pt x="1550670" y="0"/>
                  </a:lnTo>
                  <a:lnTo>
                    <a:pt x="0" y="2686050"/>
                  </a:lnTo>
                  <a:lnTo>
                    <a:pt x="1550670" y="5372100"/>
                  </a:lnTo>
                  <a:lnTo>
                    <a:pt x="24791611" y="5372100"/>
                  </a:lnTo>
                  <a:lnTo>
                    <a:pt x="26342280" y="2686050"/>
                  </a:lnTo>
                  <a:lnTo>
                    <a:pt x="24791611" y="0"/>
                  </a:lnTo>
                  <a:close/>
                </a:path>
              </a:pathLst>
            </a:custGeom>
            <a:solidFill>
              <a:srgbClr val="A066CB"/>
            </a:solidFill>
          </p:spPr>
          <p:txBody>
            <a:bodyPr/>
            <a:lstStyle/>
            <a:p>
              <a:endParaRPr lang="en-IN"/>
            </a:p>
          </p:txBody>
        </p:sp>
      </p:grpSp>
      <p:sp>
        <p:nvSpPr>
          <p:cNvPr id="11" name="Freeform 11"/>
          <p:cNvSpPr/>
          <p:nvPr/>
        </p:nvSpPr>
        <p:spPr>
          <a:xfrm>
            <a:off x="1028700" y="9198718"/>
            <a:ext cx="1000805" cy="571427"/>
          </a:xfrm>
          <a:custGeom>
            <a:avLst/>
            <a:gdLst/>
            <a:ahLst/>
            <a:cxnLst/>
            <a:rect l="l" t="t" r="r" b="b"/>
            <a:pathLst>
              <a:path w="1000805" h="571427">
                <a:moveTo>
                  <a:pt x="0" y="0"/>
                </a:moveTo>
                <a:lnTo>
                  <a:pt x="1000805" y="0"/>
                </a:lnTo>
                <a:lnTo>
                  <a:pt x="1000805" y="571427"/>
                </a:lnTo>
                <a:lnTo>
                  <a:pt x="0" y="571427"/>
                </a:lnTo>
                <a:lnTo>
                  <a:pt x="0" y="0"/>
                </a:lnTo>
                <a:close/>
              </a:path>
            </a:pathLst>
          </a:custGeom>
          <a:blipFill>
            <a:blip r:embed="rId4">
              <a:extLst>
                <a:ext uri="{96DAC541-7B7A-43D3-8B79-37D633B846F1}">
                  <asvg:svgBlip xmlns:asvg="http://schemas.microsoft.com/office/drawing/2016/SVG/main" r:embed="rId5"/>
                </a:ext>
              </a:extLst>
            </a:blip>
            <a:stretch>
              <a:fillRect t="-51576"/>
            </a:stretch>
          </a:blipFill>
        </p:spPr>
        <p:txBody>
          <a:bodyPr/>
          <a:lstStyle/>
          <a:p>
            <a:endParaRPr lang="en-IN"/>
          </a:p>
        </p:txBody>
      </p:sp>
      <p:sp>
        <p:nvSpPr>
          <p:cNvPr id="12" name="TextBox 12"/>
          <p:cNvSpPr txBox="1"/>
          <p:nvPr/>
        </p:nvSpPr>
        <p:spPr>
          <a:xfrm>
            <a:off x="3613848" y="2855611"/>
            <a:ext cx="9616264" cy="1471765"/>
          </a:xfrm>
          <a:prstGeom prst="rect">
            <a:avLst/>
          </a:prstGeom>
        </p:spPr>
        <p:txBody>
          <a:bodyPr lIns="0" tIns="0" rIns="0" bIns="0" rtlCol="0" anchor="t">
            <a:spAutoFit/>
          </a:bodyPr>
          <a:lstStyle/>
          <a:p>
            <a:pPr algn="ctr">
              <a:lnSpc>
                <a:spcPts val="3929"/>
              </a:lnSpc>
            </a:pPr>
            <a:r>
              <a:rPr lang="en-US" sz="2806">
                <a:solidFill>
                  <a:srgbClr val="000000"/>
                </a:solidFill>
                <a:latin typeface="Open Sans Bold"/>
              </a:rPr>
              <a:t>an integral role in ensuring overall network security </a:t>
            </a:r>
          </a:p>
          <a:p>
            <a:pPr algn="ctr">
              <a:lnSpc>
                <a:spcPts val="3929"/>
              </a:lnSpc>
            </a:pPr>
            <a:endParaRPr lang="en-US" sz="2806">
              <a:solidFill>
                <a:srgbClr val="000000"/>
              </a:solidFill>
              <a:latin typeface="Open Sans Bold"/>
            </a:endParaRPr>
          </a:p>
          <a:p>
            <a:pPr algn="ctr">
              <a:lnSpc>
                <a:spcPts val="3929"/>
              </a:lnSpc>
              <a:spcBef>
                <a:spcPct val="0"/>
              </a:spcBef>
            </a:pPr>
            <a:endParaRPr lang="en-US" sz="2806">
              <a:solidFill>
                <a:srgbClr val="000000"/>
              </a:solidFill>
              <a:latin typeface="Open Sans Bold"/>
            </a:endParaRPr>
          </a:p>
        </p:txBody>
      </p:sp>
      <p:grpSp>
        <p:nvGrpSpPr>
          <p:cNvPr id="13" name="Group 13"/>
          <p:cNvGrpSpPr/>
          <p:nvPr/>
        </p:nvGrpSpPr>
        <p:grpSpPr>
          <a:xfrm>
            <a:off x="4464964" y="7244931"/>
            <a:ext cx="8765148" cy="1721567"/>
            <a:chOff x="0" y="0"/>
            <a:chExt cx="2308516" cy="453417"/>
          </a:xfrm>
        </p:grpSpPr>
        <p:sp>
          <p:nvSpPr>
            <p:cNvPr id="14" name="Freeform 14"/>
            <p:cNvSpPr/>
            <p:nvPr/>
          </p:nvSpPr>
          <p:spPr>
            <a:xfrm>
              <a:off x="0" y="0"/>
              <a:ext cx="2308516" cy="453417"/>
            </a:xfrm>
            <a:custGeom>
              <a:avLst/>
              <a:gdLst/>
              <a:ahLst/>
              <a:cxnLst/>
              <a:rect l="l" t="t" r="r" b="b"/>
              <a:pathLst>
                <a:path w="2308516" h="453417">
                  <a:moveTo>
                    <a:pt x="2105316" y="0"/>
                  </a:moveTo>
                  <a:lnTo>
                    <a:pt x="0" y="0"/>
                  </a:lnTo>
                  <a:lnTo>
                    <a:pt x="0" y="453417"/>
                  </a:lnTo>
                  <a:lnTo>
                    <a:pt x="2105316" y="453417"/>
                  </a:lnTo>
                  <a:lnTo>
                    <a:pt x="2308516" y="226708"/>
                  </a:lnTo>
                  <a:lnTo>
                    <a:pt x="2105316" y="0"/>
                  </a:lnTo>
                  <a:close/>
                </a:path>
              </a:pathLst>
            </a:custGeom>
            <a:solidFill>
              <a:srgbClr val="2CA0E2"/>
            </a:solidFill>
          </p:spPr>
          <p:txBody>
            <a:bodyPr/>
            <a:lstStyle/>
            <a:p>
              <a:endParaRPr lang="en-IN"/>
            </a:p>
          </p:txBody>
        </p:sp>
        <p:sp>
          <p:nvSpPr>
            <p:cNvPr id="15" name="TextBox 15"/>
            <p:cNvSpPr txBox="1"/>
            <p:nvPr/>
          </p:nvSpPr>
          <p:spPr>
            <a:xfrm>
              <a:off x="0" y="9525"/>
              <a:ext cx="2194216" cy="443892"/>
            </a:xfrm>
            <a:prstGeom prst="rect">
              <a:avLst/>
            </a:prstGeom>
          </p:spPr>
          <p:txBody>
            <a:bodyPr lIns="50800" tIns="50800" rIns="50800" bIns="50800" rtlCol="0" anchor="ctr"/>
            <a:lstStyle/>
            <a:p>
              <a:pPr algn="ctr">
                <a:lnSpc>
                  <a:spcPts val="2310"/>
                </a:lnSpc>
              </a:pPr>
              <a:endParaRPr/>
            </a:p>
          </p:txBody>
        </p:sp>
      </p:grpSp>
      <p:grpSp>
        <p:nvGrpSpPr>
          <p:cNvPr id="16" name="Group 16"/>
          <p:cNvGrpSpPr/>
          <p:nvPr/>
        </p:nvGrpSpPr>
        <p:grpSpPr>
          <a:xfrm>
            <a:off x="2614021" y="4749546"/>
            <a:ext cx="10365914" cy="2084648"/>
            <a:chOff x="0" y="0"/>
            <a:chExt cx="3184182" cy="640358"/>
          </a:xfrm>
        </p:grpSpPr>
        <p:sp>
          <p:nvSpPr>
            <p:cNvPr id="17" name="Freeform 17"/>
            <p:cNvSpPr/>
            <p:nvPr/>
          </p:nvSpPr>
          <p:spPr>
            <a:xfrm>
              <a:off x="0" y="0"/>
              <a:ext cx="3184182" cy="640358"/>
            </a:xfrm>
            <a:custGeom>
              <a:avLst/>
              <a:gdLst/>
              <a:ahLst/>
              <a:cxnLst/>
              <a:rect l="l" t="t" r="r" b="b"/>
              <a:pathLst>
                <a:path w="3184182" h="640358">
                  <a:moveTo>
                    <a:pt x="2980982" y="0"/>
                  </a:moveTo>
                  <a:lnTo>
                    <a:pt x="0" y="0"/>
                  </a:lnTo>
                  <a:lnTo>
                    <a:pt x="0" y="640358"/>
                  </a:lnTo>
                  <a:lnTo>
                    <a:pt x="2980982" y="640358"/>
                  </a:lnTo>
                  <a:lnTo>
                    <a:pt x="3184182" y="320179"/>
                  </a:lnTo>
                  <a:lnTo>
                    <a:pt x="2980982" y="0"/>
                  </a:lnTo>
                  <a:close/>
                </a:path>
              </a:pathLst>
            </a:custGeom>
            <a:solidFill>
              <a:srgbClr val="2CA0E2"/>
            </a:solidFill>
          </p:spPr>
          <p:txBody>
            <a:bodyPr/>
            <a:lstStyle/>
            <a:p>
              <a:endParaRPr lang="en-IN"/>
            </a:p>
          </p:txBody>
        </p:sp>
        <p:sp>
          <p:nvSpPr>
            <p:cNvPr id="18" name="TextBox 18"/>
            <p:cNvSpPr txBox="1"/>
            <p:nvPr/>
          </p:nvSpPr>
          <p:spPr>
            <a:xfrm>
              <a:off x="0" y="38100"/>
              <a:ext cx="3069882" cy="602258"/>
            </a:xfrm>
            <a:prstGeom prst="rect">
              <a:avLst/>
            </a:prstGeom>
          </p:spPr>
          <p:txBody>
            <a:bodyPr lIns="50800" tIns="50800" rIns="50800" bIns="50800" rtlCol="0" anchor="ctr"/>
            <a:lstStyle/>
            <a:p>
              <a:pPr algn="ctr">
                <a:lnSpc>
                  <a:spcPts val="2980"/>
                </a:lnSpc>
              </a:pPr>
              <a:endParaRPr/>
            </a:p>
            <a:p>
              <a:pPr algn="ctr">
                <a:lnSpc>
                  <a:spcPts val="2980"/>
                </a:lnSpc>
              </a:pPr>
              <a:endParaRPr/>
            </a:p>
            <a:p>
              <a:pPr algn="ctr">
                <a:lnSpc>
                  <a:spcPts val="2980"/>
                </a:lnSpc>
              </a:pPr>
              <a:endParaRPr/>
            </a:p>
            <a:p>
              <a:pPr algn="ctr">
                <a:lnSpc>
                  <a:spcPts val="2980"/>
                </a:lnSpc>
              </a:pPr>
              <a:endParaRPr/>
            </a:p>
          </p:txBody>
        </p:sp>
      </p:grpSp>
      <p:grpSp>
        <p:nvGrpSpPr>
          <p:cNvPr id="19" name="Group 19"/>
          <p:cNvGrpSpPr/>
          <p:nvPr/>
        </p:nvGrpSpPr>
        <p:grpSpPr>
          <a:xfrm>
            <a:off x="5207743" y="247686"/>
            <a:ext cx="7036559" cy="2198334"/>
            <a:chOff x="0" y="0"/>
            <a:chExt cx="9382079" cy="2931113"/>
          </a:xfrm>
        </p:grpSpPr>
        <p:sp>
          <p:nvSpPr>
            <p:cNvPr id="20" name="TextBox 20"/>
            <p:cNvSpPr txBox="1"/>
            <p:nvPr/>
          </p:nvSpPr>
          <p:spPr>
            <a:xfrm>
              <a:off x="0" y="0"/>
              <a:ext cx="9382079" cy="1784800"/>
            </a:xfrm>
            <a:prstGeom prst="rect">
              <a:avLst/>
            </a:prstGeom>
          </p:spPr>
          <p:txBody>
            <a:bodyPr lIns="0" tIns="0" rIns="0" bIns="0" rtlCol="0" anchor="t">
              <a:spAutoFit/>
            </a:bodyPr>
            <a:lstStyle/>
            <a:p>
              <a:pPr>
                <a:lnSpc>
                  <a:spcPts val="10540"/>
                </a:lnSpc>
              </a:pPr>
              <a:r>
                <a:rPr lang="en-US" sz="8783" spc="263">
                  <a:solidFill>
                    <a:srgbClr val="1836B2"/>
                  </a:solidFill>
                  <a:latin typeface="Fira Sans Ultra-Bold"/>
                </a:rPr>
                <a:t>CONCLUSION</a:t>
              </a:r>
            </a:p>
          </p:txBody>
        </p:sp>
        <p:sp>
          <p:nvSpPr>
            <p:cNvPr id="21" name="TextBox 21"/>
            <p:cNvSpPr txBox="1"/>
            <p:nvPr/>
          </p:nvSpPr>
          <p:spPr>
            <a:xfrm>
              <a:off x="0" y="1934103"/>
              <a:ext cx="9382079" cy="455725"/>
            </a:xfrm>
            <a:prstGeom prst="rect">
              <a:avLst/>
            </a:prstGeom>
          </p:spPr>
          <p:txBody>
            <a:bodyPr lIns="0" tIns="0" rIns="0" bIns="0" rtlCol="0" anchor="t">
              <a:spAutoFit/>
            </a:bodyPr>
            <a:lstStyle/>
            <a:p>
              <a:pPr>
                <a:lnSpc>
                  <a:spcPts val="2635"/>
                </a:lnSpc>
              </a:pPr>
              <a:endParaRPr/>
            </a:p>
          </p:txBody>
        </p:sp>
        <p:sp>
          <p:nvSpPr>
            <p:cNvPr id="22" name="TextBox 22"/>
            <p:cNvSpPr txBox="1"/>
            <p:nvPr/>
          </p:nvSpPr>
          <p:spPr>
            <a:xfrm>
              <a:off x="0" y="2501031"/>
              <a:ext cx="9382079" cy="430082"/>
            </a:xfrm>
            <a:prstGeom prst="rect">
              <a:avLst/>
            </a:prstGeom>
          </p:spPr>
          <p:txBody>
            <a:bodyPr lIns="0" tIns="0" rIns="0" bIns="0" rtlCol="0" anchor="t">
              <a:spAutoFit/>
            </a:bodyPr>
            <a:lstStyle/>
            <a:p>
              <a:pPr>
                <a:lnSpc>
                  <a:spcPts val="2635"/>
                </a:lnSpc>
              </a:pPr>
              <a:endParaRPr/>
            </a:p>
          </p:txBody>
        </p:sp>
      </p:grpSp>
      <p:sp>
        <p:nvSpPr>
          <p:cNvPr id="23" name="TextBox 23"/>
          <p:cNvSpPr txBox="1"/>
          <p:nvPr/>
        </p:nvSpPr>
        <p:spPr>
          <a:xfrm>
            <a:off x="3005760" y="4876743"/>
            <a:ext cx="8566849" cy="1957451"/>
          </a:xfrm>
          <a:prstGeom prst="rect">
            <a:avLst/>
          </a:prstGeom>
        </p:spPr>
        <p:txBody>
          <a:bodyPr lIns="0" tIns="0" rIns="0" bIns="0" rtlCol="0" anchor="t">
            <a:spAutoFit/>
          </a:bodyPr>
          <a:lstStyle/>
          <a:p>
            <a:pPr algn="ctr">
              <a:lnSpc>
                <a:spcPts val="3934"/>
              </a:lnSpc>
            </a:pPr>
            <a:r>
              <a:rPr lang="en-US" sz="2810">
                <a:solidFill>
                  <a:srgbClr val="000000"/>
                </a:solidFill>
                <a:latin typeface="Open Sans Bold"/>
              </a:rPr>
              <a:t>analyse patterns and behaviours in network traffific enabling the detection of suspicious activities</a:t>
            </a:r>
          </a:p>
          <a:p>
            <a:pPr algn="ctr">
              <a:lnSpc>
                <a:spcPts val="3934"/>
              </a:lnSpc>
              <a:spcBef>
                <a:spcPct val="0"/>
              </a:spcBef>
            </a:pPr>
            <a:endParaRPr lang="en-US" sz="2810">
              <a:solidFill>
                <a:srgbClr val="000000"/>
              </a:solidFill>
              <a:latin typeface="Open Sans Bold"/>
            </a:endParaRPr>
          </a:p>
        </p:txBody>
      </p:sp>
      <p:sp>
        <p:nvSpPr>
          <p:cNvPr id="24" name="TextBox 24"/>
          <p:cNvSpPr txBox="1"/>
          <p:nvPr/>
        </p:nvSpPr>
        <p:spPr>
          <a:xfrm>
            <a:off x="4778545" y="7253294"/>
            <a:ext cx="6936097" cy="2317133"/>
          </a:xfrm>
          <a:prstGeom prst="rect">
            <a:avLst/>
          </a:prstGeom>
        </p:spPr>
        <p:txBody>
          <a:bodyPr lIns="0" tIns="0" rIns="0" bIns="0" rtlCol="0" anchor="t">
            <a:spAutoFit/>
          </a:bodyPr>
          <a:lstStyle/>
          <a:p>
            <a:pPr algn="ctr">
              <a:lnSpc>
                <a:spcPts val="3697"/>
              </a:lnSpc>
            </a:pPr>
            <a:r>
              <a:rPr lang="en-US" sz="2641">
                <a:solidFill>
                  <a:srgbClr val="000000"/>
                </a:solidFill>
                <a:latin typeface="Open Sans Bold"/>
              </a:rPr>
              <a:t>firewalls prevent unauthorized access attempts and filter out malicious content</a:t>
            </a:r>
          </a:p>
          <a:p>
            <a:pPr algn="ctr">
              <a:lnSpc>
                <a:spcPts val="3697"/>
              </a:lnSpc>
            </a:pPr>
            <a:endParaRPr lang="en-US" sz="2641">
              <a:solidFill>
                <a:srgbClr val="000000"/>
              </a:solidFill>
              <a:latin typeface="Open Sans Bold"/>
            </a:endParaRPr>
          </a:p>
          <a:p>
            <a:pPr algn="ctr">
              <a:lnSpc>
                <a:spcPts val="3697"/>
              </a:lnSpc>
              <a:spcBef>
                <a:spcPct val="0"/>
              </a:spcBef>
            </a:pPr>
            <a:endParaRPr lang="en-US" sz="2641">
              <a:solidFill>
                <a:srgbClr val="000000"/>
              </a:solidFill>
              <a:latin typeface="Open Sans Bo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28700" y="1028700"/>
            <a:ext cx="546184" cy="546184"/>
          </a:xfrm>
          <a:custGeom>
            <a:avLst/>
            <a:gdLst/>
            <a:ahLst/>
            <a:cxnLst/>
            <a:rect l="l" t="t" r="r" b="b"/>
            <a:pathLst>
              <a:path w="546184" h="546184">
                <a:moveTo>
                  <a:pt x="0" y="0"/>
                </a:moveTo>
                <a:lnTo>
                  <a:pt x="546184" y="0"/>
                </a:lnTo>
                <a:lnTo>
                  <a:pt x="546184" y="546184"/>
                </a:lnTo>
                <a:lnTo>
                  <a:pt x="0" y="54618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Freeform 3"/>
          <p:cNvSpPr/>
          <p:nvPr/>
        </p:nvSpPr>
        <p:spPr>
          <a:xfrm>
            <a:off x="1205735" y="1178928"/>
            <a:ext cx="192115" cy="245728"/>
          </a:xfrm>
          <a:custGeom>
            <a:avLst/>
            <a:gdLst/>
            <a:ahLst/>
            <a:cxnLst/>
            <a:rect l="l" t="t" r="r" b="b"/>
            <a:pathLst>
              <a:path w="192115" h="245728">
                <a:moveTo>
                  <a:pt x="0" y="0"/>
                </a:moveTo>
                <a:lnTo>
                  <a:pt x="192115" y="0"/>
                </a:lnTo>
                <a:lnTo>
                  <a:pt x="192115" y="245728"/>
                </a:lnTo>
                <a:lnTo>
                  <a:pt x="0" y="24572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4" name="TextBox 4"/>
          <p:cNvSpPr txBox="1"/>
          <p:nvPr/>
        </p:nvSpPr>
        <p:spPr>
          <a:xfrm>
            <a:off x="1787373" y="1221782"/>
            <a:ext cx="1737382" cy="198120"/>
          </a:xfrm>
          <a:prstGeom prst="rect">
            <a:avLst/>
          </a:prstGeom>
        </p:spPr>
        <p:txBody>
          <a:bodyPr lIns="0" tIns="0" rIns="0" bIns="0" rtlCol="0" anchor="t">
            <a:spAutoFit/>
          </a:bodyPr>
          <a:lstStyle/>
          <a:p>
            <a:pPr>
              <a:lnSpc>
                <a:spcPts val="1680"/>
              </a:lnSpc>
              <a:spcBef>
                <a:spcPct val="0"/>
              </a:spcBef>
            </a:pPr>
            <a:r>
              <a:rPr lang="en-US" sz="1200">
                <a:solidFill>
                  <a:srgbClr val="171616"/>
                </a:solidFill>
                <a:latin typeface="Poppins Bold"/>
              </a:rPr>
              <a:t>STUDIO SHODWE</a:t>
            </a:r>
          </a:p>
        </p:txBody>
      </p:sp>
      <p:sp>
        <p:nvSpPr>
          <p:cNvPr id="5" name="Freeform 5"/>
          <p:cNvSpPr/>
          <p:nvPr/>
        </p:nvSpPr>
        <p:spPr>
          <a:xfrm>
            <a:off x="1858259" y="4230521"/>
            <a:ext cx="1447374" cy="1447374"/>
          </a:xfrm>
          <a:custGeom>
            <a:avLst/>
            <a:gdLst/>
            <a:ahLst/>
            <a:cxnLst/>
            <a:rect l="l" t="t" r="r" b="b"/>
            <a:pathLst>
              <a:path w="1447374" h="1447374">
                <a:moveTo>
                  <a:pt x="0" y="0"/>
                </a:moveTo>
                <a:lnTo>
                  <a:pt x="1447374" y="0"/>
                </a:lnTo>
                <a:lnTo>
                  <a:pt x="1447374" y="1447374"/>
                </a:lnTo>
                <a:lnTo>
                  <a:pt x="0" y="144737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6" name="TextBox 6"/>
          <p:cNvSpPr txBox="1"/>
          <p:nvPr/>
        </p:nvSpPr>
        <p:spPr>
          <a:xfrm>
            <a:off x="1980299" y="4635866"/>
            <a:ext cx="1203294" cy="570010"/>
          </a:xfrm>
          <a:prstGeom prst="rect">
            <a:avLst/>
          </a:prstGeom>
        </p:spPr>
        <p:txBody>
          <a:bodyPr lIns="0" tIns="0" rIns="0" bIns="0" rtlCol="0" anchor="t">
            <a:spAutoFit/>
          </a:bodyPr>
          <a:lstStyle/>
          <a:p>
            <a:pPr algn="ctr">
              <a:lnSpc>
                <a:spcPts val="4672"/>
              </a:lnSpc>
              <a:spcBef>
                <a:spcPct val="0"/>
              </a:spcBef>
            </a:pPr>
            <a:r>
              <a:rPr lang="en-US" sz="3337">
                <a:solidFill>
                  <a:srgbClr val="FFFFFF"/>
                </a:solidFill>
                <a:latin typeface="Open Sans Bold"/>
              </a:rPr>
              <a:t>01</a:t>
            </a:r>
          </a:p>
        </p:txBody>
      </p:sp>
      <p:sp>
        <p:nvSpPr>
          <p:cNvPr id="7" name="TextBox 7"/>
          <p:cNvSpPr txBox="1"/>
          <p:nvPr/>
        </p:nvSpPr>
        <p:spPr>
          <a:xfrm>
            <a:off x="3683318" y="4343766"/>
            <a:ext cx="4873500" cy="537846"/>
          </a:xfrm>
          <a:prstGeom prst="rect">
            <a:avLst/>
          </a:prstGeom>
        </p:spPr>
        <p:txBody>
          <a:bodyPr lIns="0" tIns="0" rIns="0" bIns="0" rtlCol="0" anchor="t">
            <a:spAutoFit/>
          </a:bodyPr>
          <a:lstStyle/>
          <a:p>
            <a:pPr>
              <a:lnSpc>
                <a:spcPts val="4479"/>
              </a:lnSpc>
              <a:spcBef>
                <a:spcPct val="0"/>
              </a:spcBef>
            </a:pPr>
            <a:r>
              <a:rPr lang="en-US" sz="3199">
                <a:solidFill>
                  <a:srgbClr val="F66E1A"/>
                </a:solidFill>
                <a:latin typeface="Open Sans Bold"/>
              </a:rPr>
              <a:t>PACKET FILTERING</a:t>
            </a:r>
          </a:p>
        </p:txBody>
      </p:sp>
      <p:sp>
        <p:nvSpPr>
          <p:cNvPr id="8" name="Freeform 8"/>
          <p:cNvSpPr/>
          <p:nvPr/>
        </p:nvSpPr>
        <p:spPr>
          <a:xfrm>
            <a:off x="1858259" y="6860932"/>
            <a:ext cx="1447374" cy="1447374"/>
          </a:xfrm>
          <a:custGeom>
            <a:avLst/>
            <a:gdLst/>
            <a:ahLst/>
            <a:cxnLst/>
            <a:rect l="l" t="t" r="r" b="b"/>
            <a:pathLst>
              <a:path w="1447374" h="1447374">
                <a:moveTo>
                  <a:pt x="0" y="0"/>
                </a:moveTo>
                <a:lnTo>
                  <a:pt x="1447374" y="0"/>
                </a:lnTo>
                <a:lnTo>
                  <a:pt x="1447374" y="1447375"/>
                </a:lnTo>
                <a:lnTo>
                  <a:pt x="0" y="144737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9" name="TextBox 9"/>
          <p:cNvSpPr txBox="1"/>
          <p:nvPr/>
        </p:nvSpPr>
        <p:spPr>
          <a:xfrm>
            <a:off x="1980299" y="7266277"/>
            <a:ext cx="1203294" cy="570010"/>
          </a:xfrm>
          <a:prstGeom prst="rect">
            <a:avLst/>
          </a:prstGeom>
        </p:spPr>
        <p:txBody>
          <a:bodyPr lIns="0" tIns="0" rIns="0" bIns="0" rtlCol="0" anchor="t">
            <a:spAutoFit/>
          </a:bodyPr>
          <a:lstStyle/>
          <a:p>
            <a:pPr algn="ctr">
              <a:lnSpc>
                <a:spcPts val="4672"/>
              </a:lnSpc>
              <a:spcBef>
                <a:spcPct val="0"/>
              </a:spcBef>
            </a:pPr>
            <a:r>
              <a:rPr lang="en-US" sz="3337">
                <a:solidFill>
                  <a:srgbClr val="FFFFFF"/>
                </a:solidFill>
                <a:latin typeface="Open Sans Bold"/>
              </a:rPr>
              <a:t>03</a:t>
            </a:r>
          </a:p>
        </p:txBody>
      </p:sp>
      <p:sp>
        <p:nvSpPr>
          <p:cNvPr id="10" name="TextBox 10"/>
          <p:cNvSpPr txBox="1"/>
          <p:nvPr/>
        </p:nvSpPr>
        <p:spPr>
          <a:xfrm>
            <a:off x="3683318" y="6974177"/>
            <a:ext cx="4873500" cy="537845"/>
          </a:xfrm>
          <a:prstGeom prst="rect">
            <a:avLst/>
          </a:prstGeom>
        </p:spPr>
        <p:txBody>
          <a:bodyPr lIns="0" tIns="0" rIns="0" bIns="0" rtlCol="0" anchor="t">
            <a:spAutoFit/>
          </a:bodyPr>
          <a:lstStyle/>
          <a:p>
            <a:pPr>
              <a:lnSpc>
                <a:spcPts val="4480"/>
              </a:lnSpc>
              <a:spcBef>
                <a:spcPct val="0"/>
              </a:spcBef>
            </a:pPr>
            <a:r>
              <a:rPr lang="en-US" sz="3200">
                <a:solidFill>
                  <a:srgbClr val="F66E1A"/>
                </a:solidFill>
                <a:latin typeface="Open Sans Bold"/>
              </a:rPr>
              <a:t>PROXYING</a:t>
            </a:r>
          </a:p>
        </p:txBody>
      </p:sp>
      <p:sp>
        <p:nvSpPr>
          <p:cNvPr id="11" name="Freeform 11"/>
          <p:cNvSpPr/>
          <p:nvPr/>
        </p:nvSpPr>
        <p:spPr>
          <a:xfrm>
            <a:off x="9731182" y="4230521"/>
            <a:ext cx="1447374" cy="1447374"/>
          </a:xfrm>
          <a:custGeom>
            <a:avLst/>
            <a:gdLst/>
            <a:ahLst/>
            <a:cxnLst/>
            <a:rect l="l" t="t" r="r" b="b"/>
            <a:pathLst>
              <a:path w="1447374" h="1447374">
                <a:moveTo>
                  <a:pt x="0" y="0"/>
                </a:moveTo>
                <a:lnTo>
                  <a:pt x="1447374" y="0"/>
                </a:lnTo>
                <a:lnTo>
                  <a:pt x="1447374" y="1447374"/>
                </a:lnTo>
                <a:lnTo>
                  <a:pt x="0" y="144737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12" name="TextBox 12"/>
          <p:cNvSpPr txBox="1"/>
          <p:nvPr/>
        </p:nvSpPr>
        <p:spPr>
          <a:xfrm>
            <a:off x="9853222" y="4635866"/>
            <a:ext cx="1203294" cy="570010"/>
          </a:xfrm>
          <a:prstGeom prst="rect">
            <a:avLst/>
          </a:prstGeom>
        </p:spPr>
        <p:txBody>
          <a:bodyPr lIns="0" tIns="0" rIns="0" bIns="0" rtlCol="0" anchor="t">
            <a:spAutoFit/>
          </a:bodyPr>
          <a:lstStyle/>
          <a:p>
            <a:pPr algn="ctr">
              <a:lnSpc>
                <a:spcPts val="4672"/>
              </a:lnSpc>
              <a:spcBef>
                <a:spcPct val="0"/>
              </a:spcBef>
            </a:pPr>
            <a:r>
              <a:rPr lang="en-US" sz="3337">
                <a:solidFill>
                  <a:srgbClr val="FFFFFF"/>
                </a:solidFill>
                <a:latin typeface="Open Sans Bold"/>
              </a:rPr>
              <a:t>02</a:t>
            </a:r>
          </a:p>
        </p:txBody>
      </p:sp>
      <p:sp>
        <p:nvSpPr>
          <p:cNvPr id="13" name="TextBox 13"/>
          <p:cNvSpPr txBox="1"/>
          <p:nvPr/>
        </p:nvSpPr>
        <p:spPr>
          <a:xfrm>
            <a:off x="11556241" y="4343766"/>
            <a:ext cx="4873500" cy="537845"/>
          </a:xfrm>
          <a:prstGeom prst="rect">
            <a:avLst/>
          </a:prstGeom>
        </p:spPr>
        <p:txBody>
          <a:bodyPr lIns="0" tIns="0" rIns="0" bIns="0" rtlCol="0" anchor="t">
            <a:spAutoFit/>
          </a:bodyPr>
          <a:lstStyle/>
          <a:p>
            <a:pPr>
              <a:lnSpc>
                <a:spcPts val="4480"/>
              </a:lnSpc>
              <a:spcBef>
                <a:spcPct val="0"/>
              </a:spcBef>
            </a:pPr>
            <a:r>
              <a:rPr lang="en-US" sz="3200">
                <a:solidFill>
                  <a:srgbClr val="F66E1A"/>
                </a:solidFill>
                <a:latin typeface="Open Sans Bold"/>
              </a:rPr>
              <a:t>STATEFUL INSPECTION</a:t>
            </a:r>
          </a:p>
        </p:txBody>
      </p:sp>
      <p:sp>
        <p:nvSpPr>
          <p:cNvPr id="14" name="Freeform 14"/>
          <p:cNvSpPr/>
          <p:nvPr/>
        </p:nvSpPr>
        <p:spPr>
          <a:xfrm>
            <a:off x="9731182" y="6860932"/>
            <a:ext cx="1447374" cy="1447374"/>
          </a:xfrm>
          <a:custGeom>
            <a:avLst/>
            <a:gdLst/>
            <a:ahLst/>
            <a:cxnLst/>
            <a:rect l="l" t="t" r="r" b="b"/>
            <a:pathLst>
              <a:path w="1447374" h="1447374">
                <a:moveTo>
                  <a:pt x="0" y="0"/>
                </a:moveTo>
                <a:lnTo>
                  <a:pt x="1447374" y="0"/>
                </a:lnTo>
                <a:lnTo>
                  <a:pt x="1447374" y="1447375"/>
                </a:lnTo>
                <a:lnTo>
                  <a:pt x="0" y="144737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15" name="TextBox 15"/>
          <p:cNvSpPr txBox="1"/>
          <p:nvPr/>
        </p:nvSpPr>
        <p:spPr>
          <a:xfrm>
            <a:off x="9853222" y="7266277"/>
            <a:ext cx="1203294" cy="570010"/>
          </a:xfrm>
          <a:prstGeom prst="rect">
            <a:avLst/>
          </a:prstGeom>
        </p:spPr>
        <p:txBody>
          <a:bodyPr lIns="0" tIns="0" rIns="0" bIns="0" rtlCol="0" anchor="t">
            <a:spAutoFit/>
          </a:bodyPr>
          <a:lstStyle/>
          <a:p>
            <a:pPr algn="ctr">
              <a:lnSpc>
                <a:spcPts val="4672"/>
              </a:lnSpc>
              <a:spcBef>
                <a:spcPct val="0"/>
              </a:spcBef>
            </a:pPr>
            <a:r>
              <a:rPr lang="en-US" sz="3337">
                <a:solidFill>
                  <a:srgbClr val="FFFFFF"/>
                </a:solidFill>
                <a:latin typeface="Open Sans Bold"/>
              </a:rPr>
              <a:t>04</a:t>
            </a:r>
          </a:p>
        </p:txBody>
      </p:sp>
      <p:sp>
        <p:nvSpPr>
          <p:cNvPr id="16" name="TextBox 16"/>
          <p:cNvSpPr txBox="1"/>
          <p:nvPr/>
        </p:nvSpPr>
        <p:spPr>
          <a:xfrm>
            <a:off x="11556241" y="6974177"/>
            <a:ext cx="4873500" cy="537845"/>
          </a:xfrm>
          <a:prstGeom prst="rect">
            <a:avLst/>
          </a:prstGeom>
        </p:spPr>
        <p:txBody>
          <a:bodyPr lIns="0" tIns="0" rIns="0" bIns="0" rtlCol="0" anchor="t">
            <a:spAutoFit/>
          </a:bodyPr>
          <a:lstStyle/>
          <a:p>
            <a:pPr>
              <a:lnSpc>
                <a:spcPts val="4480"/>
              </a:lnSpc>
              <a:spcBef>
                <a:spcPct val="0"/>
              </a:spcBef>
            </a:pPr>
            <a:r>
              <a:rPr lang="en-US" sz="3200">
                <a:solidFill>
                  <a:srgbClr val="F66E1A"/>
                </a:solidFill>
                <a:latin typeface="Open Sans Bold"/>
              </a:rPr>
              <a:t>VPN SUPPORT</a:t>
            </a:r>
          </a:p>
        </p:txBody>
      </p:sp>
      <p:sp>
        <p:nvSpPr>
          <p:cNvPr id="17" name="TextBox 17"/>
          <p:cNvSpPr txBox="1"/>
          <p:nvPr/>
        </p:nvSpPr>
        <p:spPr>
          <a:xfrm>
            <a:off x="3422550" y="1487321"/>
            <a:ext cx="11442900" cy="904875"/>
          </a:xfrm>
          <a:prstGeom prst="rect">
            <a:avLst/>
          </a:prstGeom>
        </p:spPr>
        <p:txBody>
          <a:bodyPr lIns="0" tIns="0" rIns="0" bIns="0" rtlCol="0" anchor="t">
            <a:spAutoFit/>
          </a:bodyPr>
          <a:lstStyle/>
          <a:p>
            <a:pPr algn="ctr">
              <a:lnSpc>
                <a:spcPts val="6720"/>
              </a:lnSpc>
            </a:pPr>
            <a:r>
              <a:rPr lang="en-US" sz="5600">
                <a:solidFill>
                  <a:srgbClr val="F66E1A"/>
                </a:solidFill>
                <a:latin typeface="Poppins Bold"/>
              </a:rPr>
              <a:t>FUNCTIONS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28700" y="1028700"/>
            <a:ext cx="546184" cy="546184"/>
          </a:xfrm>
          <a:custGeom>
            <a:avLst/>
            <a:gdLst/>
            <a:ahLst/>
            <a:cxnLst/>
            <a:rect l="l" t="t" r="r" b="b"/>
            <a:pathLst>
              <a:path w="546184" h="546184">
                <a:moveTo>
                  <a:pt x="0" y="0"/>
                </a:moveTo>
                <a:lnTo>
                  <a:pt x="546184" y="0"/>
                </a:lnTo>
                <a:lnTo>
                  <a:pt x="546184" y="546184"/>
                </a:lnTo>
                <a:lnTo>
                  <a:pt x="0" y="54618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Freeform 3"/>
          <p:cNvSpPr/>
          <p:nvPr/>
        </p:nvSpPr>
        <p:spPr>
          <a:xfrm>
            <a:off x="1205735" y="1178928"/>
            <a:ext cx="192115" cy="245728"/>
          </a:xfrm>
          <a:custGeom>
            <a:avLst/>
            <a:gdLst/>
            <a:ahLst/>
            <a:cxnLst/>
            <a:rect l="l" t="t" r="r" b="b"/>
            <a:pathLst>
              <a:path w="192115" h="245728">
                <a:moveTo>
                  <a:pt x="0" y="0"/>
                </a:moveTo>
                <a:lnTo>
                  <a:pt x="192115" y="0"/>
                </a:lnTo>
                <a:lnTo>
                  <a:pt x="192115" y="245728"/>
                </a:lnTo>
                <a:lnTo>
                  <a:pt x="0" y="24572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4" name="Freeform 4"/>
          <p:cNvSpPr/>
          <p:nvPr/>
        </p:nvSpPr>
        <p:spPr>
          <a:xfrm rot="-5400000">
            <a:off x="2466832" y="1954731"/>
            <a:ext cx="4692852" cy="7569116"/>
          </a:xfrm>
          <a:custGeom>
            <a:avLst/>
            <a:gdLst/>
            <a:ahLst/>
            <a:cxnLst/>
            <a:rect l="l" t="t" r="r" b="b"/>
            <a:pathLst>
              <a:path w="4692852" h="7569116">
                <a:moveTo>
                  <a:pt x="0" y="0"/>
                </a:moveTo>
                <a:lnTo>
                  <a:pt x="4692852" y="0"/>
                </a:lnTo>
                <a:lnTo>
                  <a:pt x="4692852" y="7569116"/>
                </a:lnTo>
                <a:lnTo>
                  <a:pt x="0" y="756911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5" name="Freeform 5"/>
          <p:cNvSpPr/>
          <p:nvPr/>
        </p:nvSpPr>
        <p:spPr>
          <a:xfrm rot="-5400000">
            <a:off x="11317385" y="1954731"/>
            <a:ext cx="4692852" cy="7569116"/>
          </a:xfrm>
          <a:custGeom>
            <a:avLst/>
            <a:gdLst/>
            <a:ahLst/>
            <a:cxnLst/>
            <a:rect l="l" t="t" r="r" b="b"/>
            <a:pathLst>
              <a:path w="4692852" h="7569116">
                <a:moveTo>
                  <a:pt x="0" y="0"/>
                </a:moveTo>
                <a:lnTo>
                  <a:pt x="4692852" y="0"/>
                </a:lnTo>
                <a:lnTo>
                  <a:pt x="4692852" y="7569116"/>
                </a:lnTo>
                <a:lnTo>
                  <a:pt x="0" y="756911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6" name="Freeform 6"/>
          <p:cNvSpPr/>
          <p:nvPr/>
        </p:nvSpPr>
        <p:spPr>
          <a:xfrm>
            <a:off x="16783333" y="349859"/>
            <a:ext cx="951933" cy="951933"/>
          </a:xfrm>
          <a:custGeom>
            <a:avLst/>
            <a:gdLst/>
            <a:ahLst/>
            <a:cxnLst/>
            <a:rect l="l" t="t" r="r" b="b"/>
            <a:pathLst>
              <a:path w="951933" h="951933">
                <a:moveTo>
                  <a:pt x="0" y="0"/>
                </a:moveTo>
                <a:lnTo>
                  <a:pt x="951934" y="0"/>
                </a:lnTo>
                <a:lnTo>
                  <a:pt x="951934" y="951933"/>
                </a:lnTo>
                <a:lnTo>
                  <a:pt x="0" y="95193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7" name="TextBox 7"/>
          <p:cNvSpPr txBox="1"/>
          <p:nvPr/>
        </p:nvSpPr>
        <p:spPr>
          <a:xfrm>
            <a:off x="2011098" y="3975978"/>
            <a:ext cx="4237077" cy="572453"/>
          </a:xfrm>
          <a:prstGeom prst="rect">
            <a:avLst/>
          </a:prstGeom>
        </p:spPr>
        <p:txBody>
          <a:bodyPr lIns="0" tIns="0" rIns="0" bIns="0" rtlCol="0" anchor="t">
            <a:spAutoFit/>
          </a:bodyPr>
          <a:lstStyle/>
          <a:p>
            <a:pPr algn="ctr">
              <a:lnSpc>
                <a:spcPts val="4672"/>
              </a:lnSpc>
              <a:spcBef>
                <a:spcPct val="0"/>
              </a:spcBef>
            </a:pPr>
            <a:r>
              <a:rPr lang="en-US" sz="3337">
                <a:solidFill>
                  <a:srgbClr val="171616"/>
                </a:solidFill>
                <a:latin typeface="Open Sans Bold"/>
              </a:rPr>
              <a:t>NETWORK SECURITY</a:t>
            </a:r>
          </a:p>
        </p:txBody>
      </p:sp>
      <p:sp>
        <p:nvSpPr>
          <p:cNvPr id="8" name="TextBox 8"/>
          <p:cNvSpPr txBox="1"/>
          <p:nvPr/>
        </p:nvSpPr>
        <p:spPr>
          <a:xfrm>
            <a:off x="2071389" y="4966811"/>
            <a:ext cx="3700820" cy="572453"/>
          </a:xfrm>
          <a:prstGeom prst="rect">
            <a:avLst/>
          </a:prstGeom>
        </p:spPr>
        <p:txBody>
          <a:bodyPr lIns="0" tIns="0" rIns="0" bIns="0" rtlCol="0" anchor="t">
            <a:spAutoFit/>
          </a:bodyPr>
          <a:lstStyle/>
          <a:p>
            <a:pPr algn="ctr">
              <a:lnSpc>
                <a:spcPts val="4672"/>
              </a:lnSpc>
              <a:spcBef>
                <a:spcPct val="0"/>
              </a:spcBef>
            </a:pPr>
            <a:r>
              <a:rPr lang="en-US" sz="3337">
                <a:solidFill>
                  <a:srgbClr val="171616"/>
                </a:solidFill>
                <a:latin typeface="Open Sans Bold"/>
              </a:rPr>
              <a:t>ACCESS CONTROL</a:t>
            </a:r>
          </a:p>
        </p:txBody>
      </p:sp>
      <p:sp>
        <p:nvSpPr>
          <p:cNvPr id="9" name="TextBox 9"/>
          <p:cNvSpPr txBox="1"/>
          <p:nvPr/>
        </p:nvSpPr>
        <p:spPr>
          <a:xfrm>
            <a:off x="2071389" y="5927735"/>
            <a:ext cx="2703790" cy="572453"/>
          </a:xfrm>
          <a:prstGeom prst="rect">
            <a:avLst/>
          </a:prstGeom>
        </p:spPr>
        <p:txBody>
          <a:bodyPr lIns="0" tIns="0" rIns="0" bIns="0" rtlCol="0" anchor="t">
            <a:spAutoFit/>
          </a:bodyPr>
          <a:lstStyle/>
          <a:p>
            <a:pPr algn="ctr">
              <a:lnSpc>
                <a:spcPts val="4672"/>
              </a:lnSpc>
              <a:spcBef>
                <a:spcPct val="0"/>
              </a:spcBef>
            </a:pPr>
            <a:r>
              <a:rPr lang="en-US" sz="3337">
                <a:solidFill>
                  <a:srgbClr val="171616"/>
                </a:solidFill>
                <a:latin typeface="Open Sans Bold"/>
              </a:rPr>
              <a:t>PROTECTION</a:t>
            </a:r>
          </a:p>
        </p:txBody>
      </p:sp>
      <p:sp>
        <p:nvSpPr>
          <p:cNvPr id="10" name="TextBox 10"/>
          <p:cNvSpPr txBox="1"/>
          <p:nvPr/>
        </p:nvSpPr>
        <p:spPr>
          <a:xfrm>
            <a:off x="2011098" y="6919289"/>
            <a:ext cx="2944892" cy="572453"/>
          </a:xfrm>
          <a:prstGeom prst="rect">
            <a:avLst/>
          </a:prstGeom>
        </p:spPr>
        <p:txBody>
          <a:bodyPr lIns="0" tIns="0" rIns="0" bIns="0" rtlCol="0" anchor="t">
            <a:spAutoFit/>
          </a:bodyPr>
          <a:lstStyle/>
          <a:p>
            <a:pPr algn="ctr">
              <a:lnSpc>
                <a:spcPts val="4672"/>
              </a:lnSpc>
              <a:spcBef>
                <a:spcPct val="0"/>
              </a:spcBef>
            </a:pPr>
            <a:r>
              <a:rPr lang="en-US" sz="3337">
                <a:solidFill>
                  <a:srgbClr val="171616"/>
                </a:solidFill>
                <a:latin typeface="Open Sans Bold"/>
              </a:rPr>
              <a:t>VPN SUPPORT</a:t>
            </a:r>
          </a:p>
        </p:txBody>
      </p:sp>
      <p:sp>
        <p:nvSpPr>
          <p:cNvPr id="11" name="TextBox 11"/>
          <p:cNvSpPr txBox="1"/>
          <p:nvPr/>
        </p:nvSpPr>
        <p:spPr>
          <a:xfrm>
            <a:off x="10340955" y="3975978"/>
            <a:ext cx="6645712" cy="572453"/>
          </a:xfrm>
          <a:prstGeom prst="rect">
            <a:avLst/>
          </a:prstGeom>
        </p:spPr>
        <p:txBody>
          <a:bodyPr lIns="0" tIns="0" rIns="0" bIns="0" rtlCol="0" anchor="t">
            <a:spAutoFit/>
          </a:bodyPr>
          <a:lstStyle/>
          <a:p>
            <a:pPr algn="ctr">
              <a:lnSpc>
                <a:spcPts val="4672"/>
              </a:lnSpc>
              <a:spcBef>
                <a:spcPct val="0"/>
              </a:spcBef>
            </a:pPr>
            <a:r>
              <a:rPr lang="en-US" sz="3337">
                <a:solidFill>
                  <a:srgbClr val="171616"/>
                </a:solidFill>
                <a:latin typeface="Open Sans Bold"/>
              </a:rPr>
              <a:t>OVERHEAD AND PERFORMANCE</a:t>
            </a:r>
          </a:p>
        </p:txBody>
      </p:sp>
      <p:sp>
        <p:nvSpPr>
          <p:cNvPr id="12" name="TextBox 12"/>
          <p:cNvSpPr txBox="1"/>
          <p:nvPr/>
        </p:nvSpPr>
        <p:spPr>
          <a:xfrm>
            <a:off x="10340955" y="4823936"/>
            <a:ext cx="5734764" cy="572453"/>
          </a:xfrm>
          <a:prstGeom prst="rect">
            <a:avLst/>
          </a:prstGeom>
        </p:spPr>
        <p:txBody>
          <a:bodyPr lIns="0" tIns="0" rIns="0" bIns="0" rtlCol="0" anchor="t">
            <a:spAutoFit/>
          </a:bodyPr>
          <a:lstStyle/>
          <a:p>
            <a:pPr algn="ctr">
              <a:lnSpc>
                <a:spcPts val="4672"/>
              </a:lnSpc>
              <a:spcBef>
                <a:spcPct val="0"/>
              </a:spcBef>
            </a:pPr>
            <a:r>
              <a:rPr lang="en-US" sz="3337">
                <a:solidFill>
                  <a:srgbClr val="171616"/>
                </a:solidFill>
                <a:latin typeface="Open Sans Bold"/>
              </a:rPr>
              <a:t>COMPLEX CONFIGURATION</a:t>
            </a:r>
          </a:p>
        </p:txBody>
      </p:sp>
      <p:sp>
        <p:nvSpPr>
          <p:cNvPr id="13" name="TextBox 13"/>
          <p:cNvSpPr txBox="1"/>
          <p:nvPr/>
        </p:nvSpPr>
        <p:spPr>
          <a:xfrm>
            <a:off x="10340955" y="5729853"/>
            <a:ext cx="5618679" cy="572453"/>
          </a:xfrm>
          <a:prstGeom prst="rect">
            <a:avLst/>
          </a:prstGeom>
        </p:spPr>
        <p:txBody>
          <a:bodyPr lIns="0" tIns="0" rIns="0" bIns="0" rtlCol="0" anchor="t">
            <a:spAutoFit/>
          </a:bodyPr>
          <a:lstStyle/>
          <a:p>
            <a:pPr algn="ctr">
              <a:lnSpc>
                <a:spcPts val="4672"/>
              </a:lnSpc>
              <a:spcBef>
                <a:spcPct val="0"/>
              </a:spcBef>
            </a:pPr>
            <a:r>
              <a:rPr lang="en-US" sz="3337" dirty="0">
                <a:solidFill>
                  <a:srgbClr val="171616"/>
                </a:solidFill>
                <a:latin typeface="Open Sans Bold"/>
              </a:rPr>
              <a:t>SINGLE POINT OF FAILURE</a:t>
            </a:r>
          </a:p>
        </p:txBody>
      </p:sp>
      <p:sp>
        <p:nvSpPr>
          <p:cNvPr id="14" name="TextBox 14"/>
          <p:cNvSpPr txBox="1"/>
          <p:nvPr/>
        </p:nvSpPr>
        <p:spPr>
          <a:xfrm>
            <a:off x="10398083" y="6635682"/>
            <a:ext cx="7050286" cy="572453"/>
          </a:xfrm>
          <a:prstGeom prst="rect">
            <a:avLst/>
          </a:prstGeom>
        </p:spPr>
        <p:txBody>
          <a:bodyPr lIns="0" tIns="0" rIns="0" bIns="0" rtlCol="0" anchor="t">
            <a:spAutoFit/>
          </a:bodyPr>
          <a:lstStyle/>
          <a:p>
            <a:pPr algn="ctr">
              <a:lnSpc>
                <a:spcPts val="4672"/>
              </a:lnSpc>
              <a:spcBef>
                <a:spcPct val="0"/>
              </a:spcBef>
            </a:pPr>
            <a:r>
              <a:rPr lang="en-US" sz="3337">
                <a:solidFill>
                  <a:srgbClr val="171616"/>
                </a:solidFill>
                <a:latin typeface="Open Sans Bold"/>
              </a:rPr>
              <a:t>BLOCKING LEGISTIMATE SERVICES</a:t>
            </a:r>
          </a:p>
        </p:txBody>
      </p:sp>
      <p:sp>
        <p:nvSpPr>
          <p:cNvPr id="15" name="TextBox 15"/>
          <p:cNvSpPr txBox="1"/>
          <p:nvPr/>
        </p:nvSpPr>
        <p:spPr>
          <a:xfrm>
            <a:off x="2279227" y="1818362"/>
            <a:ext cx="4539615" cy="887095"/>
          </a:xfrm>
          <a:prstGeom prst="rect">
            <a:avLst/>
          </a:prstGeom>
        </p:spPr>
        <p:txBody>
          <a:bodyPr lIns="0" tIns="0" rIns="0" bIns="0" rtlCol="0" anchor="t">
            <a:spAutoFit/>
          </a:bodyPr>
          <a:lstStyle/>
          <a:p>
            <a:pPr algn="ctr">
              <a:lnSpc>
                <a:spcPts val="7279"/>
              </a:lnSpc>
            </a:pPr>
            <a:r>
              <a:rPr lang="en-US" sz="5199">
                <a:solidFill>
                  <a:srgbClr val="171616"/>
                </a:solidFill>
                <a:latin typeface="Canva Sans Bold"/>
              </a:rPr>
              <a:t>ADVANTAGES</a:t>
            </a:r>
          </a:p>
        </p:txBody>
      </p:sp>
      <p:sp>
        <p:nvSpPr>
          <p:cNvPr id="16" name="TextBox 16"/>
          <p:cNvSpPr txBox="1"/>
          <p:nvPr/>
        </p:nvSpPr>
        <p:spPr>
          <a:xfrm>
            <a:off x="10294997" y="1818362"/>
            <a:ext cx="5664637" cy="887095"/>
          </a:xfrm>
          <a:prstGeom prst="rect">
            <a:avLst/>
          </a:prstGeom>
        </p:spPr>
        <p:txBody>
          <a:bodyPr lIns="0" tIns="0" rIns="0" bIns="0" rtlCol="0" anchor="t">
            <a:spAutoFit/>
          </a:bodyPr>
          <a:lstStyle/>
          <a:p>
            <a:pPr algn="ctr">
              <a:lnSpc>
                <a:spcPts val="7279"/>
              </a:lnSpc>
            </a:pPr>
            <a:r>
              <a:rPr lang="en-US" sz="5199">
                <a:solidFill>
                  <a:srgbClr val="171616"/>
                </a:solidFill>
                <a:latin typeface="Canva Sans Bold"/>
              </a:rPr>
              <a:t>DISADVANTAGES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28700" y="1028700"/>
            <a:ext cx="546184" cy="546184"/>
          </a:xfrm>
          <a:custGeom>
            <a:avLst/>
            <a:gdLst/>
            <a:ahLst/>
            <a:cxnLst/>
            <a:rect l="l" t="t" r="r" b="b"/>
            <a:pathLst>
              <a:path w="546184" h="546184">
                <a:moveTo>
                  <a:pt x="0" y="0"/>
                </a:moveTo>
                <a:lnTo>
                  <a:pt x="546184" y="0"/>
                </a:lnTo>
                <a:lnTo>
                  <a:pt x="546184" y="546184"/>
                </a:lnTo>
                <a:lnTo>
                  <a:pt x="0" y="54618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Freeform 3"/>
          <p:cNvSpPr/>
          <p:nvPr/>
        </p:nvSpPr>
        <p:spPr>
          <a:xfrm>
            <a:off x="1205735" y="1178928"/>
            <a:ext cx="192115" cy="245728"/>
          </a:xfrm>
          <a:custGeom>
            <a:avLst/>
            <a:gdLst/>
            <a:ahLst/>
            <a:cxnLst/>
            <a:rect l="l" t="t" r="r" b="b"/>
            <a:pathLst>
              <a:path w="192115" h="245728">
                <a:moveTo>
                  <a:pt x="0" y="0"/>
                </a:moveTo>
                <a:lnTo>
                  <a:pt x="192115" y="0"/>
                </a:lnTo>
                <a:lnTo>
                  <a:pt x="192115" y="245728"/>
                </a:lnTo>
                <a:lnTo>
                  <a:pt x="0" y="24572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4" name="Freeform 4"/>
          <p:cNvSpPr/>
          <p:nvPr/>
        </p:nvSpPr>
        <p:spPr>
          <a:xfrm>
            <a:off x="1149729" y="2719647"/>
            <a:ext cx="5447496" cy="1713485"/>
          </a:xfrm>
          <a:custGeom>
            <a:avLst/>
            <a:gdLst/>
            <a:ahLst/>
            <a:cxnLst/>
            <a:rect l="l" t="t" r="r" b="b"/>
            <a:pathLst>
              <a:path w="5447496" h="1713485">
                <a:moveTo>
                  <a:pt x="0" y="0"/>
                </a:moveTo>
                <a:lnTo>
                  <a:pt x="5447496" y="0"/>
                </a:lnTo>
                <a:lnTo>
                  <a:pt x="5447496" y="1713485"/>
                </a:lnTo>
                <a:lnTo>
                  <a:pt x="0" y="171348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5" name="Freeform 5"/>
          <p:cNvSpPr/>
          <p:nvPr/>
        </p:nvSpPr>
        <p:spPr>
          <a:xfrm>
            <a:off x="1205735" y="4672970"/>
            <a:ext cx="5447496" cy="1713485"/>
          </a:xfrm>
          <a:custGeom>
            <a:avLst/>
            <a:gdLst/>
            <a:ahLst/>
            <a:cxnLst/>
            <a:rect l="l" t="t" r="r" b="b"/>
            <a:pathLst>
              <a:path w="5447496" h="1713485">
                <a:moveTo>
                  <a:pt x="0" y="0"/>
                </a:moveTo>
                <a:lnTo>
                  <a:pt x="5447496" y="0"/>
                </a:lnTo>
                <a:lnTo>
                  <a:pt x="5447496" y="1713486"/>
                </a:lnTo>
                <a:lnTo>
                  <a:pt x="0" y="171348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6" name="Freeform 6"/>
          <p:cNvSpPr/>
          <p:nvPr/>
        </p:nvSpPr>
        <p:spPr>
          <a:xfrm>
            <a:off x="7307492" y="2718766"/>
            <a:ext cx="5447496" cy="1713485"/>
          </a:xfrm>
          <a:custGeom>
            <a:avLst/>
            <a:gdLst/>
            <a:ahLst/>
            <a:cxnLst/>
            <a:rect l="l" t="t" r="r" b="b"/>
            <a:pathLst>
              <a:path w="5447496" h="1713485">
                <a:moveTo>
                  <a:pt x="0" y="0"/>
                </a:moveTo>
                <a:lnTo>
                  <a:pt x="5447497" y="0"/>
                </a:lnTo>
                <a:lnTo>
                  <a:pt x="5447497" y="1713485"/>
                </a:lnTo>
                <a:lnTo>
                  <a:pt x="0" y="171348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7" name="Freeform 7"/>
          <p:cNvSpPr/>
          <p:nvPr/>
        </p:nvSpPr>
        <p:spPr>
          <a:xfrm>
            <a:off x="7467068" y="6594293"/>
            <a:ext cx="5447496" cy="1713485"/>
          </a:xfrm>
          <a:custGeom>
            <a:avLst/>
            <a:gdLst/>
            <a:ahLst/>
            <a:cxnLst/>
            <a:rect l="l" t="t" r="r" b="b"/>
            <a:pathLst>
              <a:path w="5447496" h="1713485">
                <a:moveTo>
                  <a:pt x="0" y="0"/>
                </a:moveTo>
                <a:lnTo>
                  <a:pt x="5447496" y="0"/>
                </a:lnTo>
                <a:lnTo>
                  <a:pt x="5447496" y="1713485"/>
                </a:lnTo>
                <a:lnTo>
                  <a:pt x="0" y="171348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8" name="Freeform 8"/>
          <p:cNvSpPr/>
          <p:nvPr/>
        </p:nvSpPr>
        <p:spPr>
          <a:xfrm>
            <a:off x="1397850" y="6594293"/>
            <a:ext cx="5447496" cy="1713485"/>
          </a:xfrm>
          <a:custGeom>
            <a:avLst/>
            <a:gdLst/>
            <a:ahLst/>
            <a:cxnLst/>
            <a:rect l="l" t="t" r="r" b="b"/>
            <a:pathLst>
              <a:path w="5447496" h="1713485">
                <a:moveTo>
                  <a:pt x="0" y="0"/>
                </a:moveTo>
                <a:lnTo>
                  <a:pt x="5447496" y="0"/>
                </a:lnTo>
                <a:lnTo>
                  <a:pt x="5447496" y="1713485"/>
                </a:lnTo>
                <a:lnTo>
                  <a:pt x="0" y="171348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9" name="Freeform 9"/>
          <p:cNvSpPr/>
          <p:nvPr/>
        </p:nvSpPr>
        <p:spPr>
          <a:xfrm>
            <a:off x="12914564" y="2972788"/>
            <a:ext cx="4526998" cy="4526998"/>
          </a:xfrm>
          <a:custGeom>
            <a:avLst/>
            <a:gdLst/>
            <a:ahLst/>
            <a:cxnLst/>
            <a:rect l="l" t="t" r="r" b="b"/>
            <a:pathLst>
              <a:path w="4526998" h="4526998">
                <a:moveTo>
                  <a:pt x="0" y="0"/>
                </a:moveTo>
                <a:lnTo>
                  <a:pt x="4526998" y="0"/>
                </a:lnTo>
                <a:lnTo>
                  <a:pt x="4526998" y="4526998"/>
                </a:lnTo>
                <a:lnTo>
                  <a:pt x="0" y="4526998"/>
                </a:lnTo>
                <a:lnTo>
                  <a:pt x="0" y="0"/>
                </a:lnTo>
                <a:close/>
              </a:path>
            </a:pathLst>
          </a:custGeom>
          <a:blipFill>
            <a:blip r:embed="rId8"/>
            <a:stretch>
              <a:fillRect/>
            </a:stretch>
          </a:blipFill>
        </p:spPr>
        <p:txBody>
          <a:bodyPr/>
          <a:lstStyle/>
          <a:p>
            <a:endParaRPr lang="en-IN"/>
          </a:p>
        </p:txBody>
      </p:sp>
      <p:sp>
        <p:nvSpPr>
          <p:cNvPr id="10" name="TextBox 10"/>
          <p:cNvSpPr txBox="1"/>
          <p:nvPr/>
        </p:nvSpPr>
        <p:spPr>
          <a:xfrm>
            <a:off x="3524755" y="1517734"/>
            <a:ext cx="11171677" cy="904875"/>
          </a:xfrm>
          <a:prstGeom prst="rect">
            <a:avLst/>
          </a:prstGeom>
        </p:spPr>
        <p:txBody>
          <a:bodyPr lIns="0" tIns="0" rIns="0" bIns="0" rtlCol="0" anchor="t">
            <a:spAutoFit/>
          </a:bodyPr>
          <a:lstStyle/>
          <a:p>
            <a:pPr algn="ctr">
              <a:lnSpc>
                <a:spcPts val="6720"/>
              </a:lnSpc>
            </a:pPr>
            <a:r>
              <a:rPr lang="en-US" sz="5600">
                <a:solidFill>
                  <a:srgbClr val="171616"/>
                </a:solidFill>
                <a:latin typeface="Poppins Bold"/>
              </a:rPr>
              <a:t>TYPES OF FIREWALLS</a:t>
            </a:r>
          </a:p>
        </p:txBody>
      </p:sp>
      <p:sp>
        <p:nvSpPr>
          <p:cNvPr id="11" name="TextBox 11"/>
          <p:cNvSpPr txBox="1"/>
          <p:nvPr/>
        </p:nvSpPr>
        <p:spPr>
          <a:xfrm>
            <a:off x="1574884" y="2906113"/>
            <a:ext cx="3830389" cy="1163003"/>
          </a:xfrm>
          <a:prstGeom prst="rect">
            <a:avLst/>
          </a:prstGeom>
        </p:spPr>
        <p:txBody>
          <a:bodyPr lIns="0" tIns="0" rIns="0" bIns="0" rtlCol="0" anchor="t">
            <a:spAutoFit/>
          </a:bodyPr>
          <a:lstStyle/>
          <a:p>
            <a:pPr algn="ctr">
              <a:lnSpc>
                <a:spcPts val="4672"/>
              </a:lnSpc>
            </a:pPr>
            <a:r>
              <a:rPr lang="en-US" sz="3337">
                <a:solidFill>
                  <a:srgbClr val="171616"/>
                </a:solidFill>
                <a:latin typeface="Open Sans Bold"/>
              </a:rPr>
              <a:t>TRADITIONAL </a:t>
            </a:r>
          </a:p>
          <a:p>
            <a:pPr algn="ctr">
              <a:lnSpc>
                <a:spcPts val="4672"/>
              </a:lnSpc>
              <a:spcBef>
                <a:spcPct val="0"/>
              </a:spcBef>
            </a:pPr>
            <a:r>
              <a:rPr lang="en-US" sz="3337">
                <a:solidFill>
                  <a:srgbClr val="171616"/>
                </a:solidFill>
                <a:latin typeface="Open Sans Bold"/>
              </a:rPr>
              <a:t>FIREWALL</a:t>
            </a:r>
          </a:p>
        </p:txBody>
      </p:sp>
      <p:sp>
        <p:nvSpPr>
          <p:cNvPr id="12" name="TextBox 12"/>
          <p:cNvSpPr txBox="1"/>
          <p:nvPr/>
        </p:nvSpPr>
        <p:spPr>
          <a:xfrm>
            <a:off x="1787373" y="4827436"/>
            <a:ext cx="3830389" cy="1163003"/>
          </a:xfrm>
          <a:prstGeom prst="rect">
            <a:avLst/>
          </a:prstGeom>
        </p:spPr>
        <p:txBody>
          <a:bodyPr lIns="0" tIns="0" rIns="0" bIns="0" rtlCol="0" anchor="t">
            <a:spAutoFit/>
          </a:bodyPr>
          <a:lstStyle/>
          <a:p>
            <a:pPr algn="ctr">
              <a:lnSpc>
                <a:spcPts val="4672"/>
              </a:lnSpc>
            </a:pPr>
            <a:r>
              <a:rPr lang="en-US" sz="3337">
                <a:solidFill>
                  <a:srgbClr val="171616"/>
                </a:solidFill>
                <a:latin typeface="Open Sans Bold"/>
              </a:rPr>
              <a:t>APPLICATION </a:t>
            </a:r>
          </a:p>
          <a:p>
            <a:pPr algn="ctr">
              <a:lnSpc>
                <a:spcPts val="4672"/>
              </a:lnSpc>
              <a:spcBef>
                <a:spcPct val="0"/>
              </a:spcBef>
            </a:pPr>
            <a:r>
              <a:rPr lang="en-US" sz="3337">
                <a:solidFill>
                  <a:srgbClr val="171616"/>
                </a:solidFill>
                <a:latin typeface="Open Sans Bold"/>
              </a:rPr>
              <a:t>GATEWAY</a:t>
            </a:r>
          </a:p>
        </p:txBody>
      </p:sp>
      <p:sp>
        <p:nvSpPr>
          <p:cNvPr id="13" name="TextBox 13"/>
          <p:cNvSpPr txBox="1"/>
          <p:nvPr/>
        </p:nvSpPr>
        <p:spPr>
          <a:xfrm>
            <a:off x="1958282" y="6836196"/>
            <a:ext cx="3830389" cy="1163003"/>
          </a:xfrm>
          <a:prstGeom prst="rect">
            <a:avLst/>
          </a:prstGeom>
        </p:spPr>
        <p:txBody>
          <a:bodyPr lIns="0" tIns="0" rIns="0" bIns="0" rtlCol="0" anchor="t">
            <a:spAutoFit/>
          </a:bodyPr>
          <a:lstStyle/>
          <a:p>
            <a:pPr algn="ctr">
              <a:lnSpc>
                <a:spcPts val="4672"/>
              </a:lnSpc>
            </a:pPr>
            <a:r>
              <a:rPr lang="en-US" sz="3337">
                <a:solidFill>
                  <a:srgbClr val="171616"/>
                </a:solidFill>
                <a:latin typeface="Open Sans Bold"/>
              </a:rPr>
              <a:t>CIRCULAR </a:t>
            </a:r>
          </a:p>
          <a:p>
            <a:pPr algn="ctr">
              <a:lnSpc>
                <a:spcPts val="4672"/>
              </a:lnSpc>
              <a:spcBef>
                <a:spcPct val="0"/>
              </a:spcBef>
            </a:pPr>
            <a:r>
              <a:rPr lang="en-US" sz="3337">
                <a:solidFill>
                  <a:srgbClr val="171616"/>
                </a:solidFill>
                <a:latin typeface="Open Sans Bold"/>
              </a:rPr>
              <a:t>GATEWAY</a:t>
            </a:r>
          </a:p>
        </p:txBody>
      </p:sp>
      <p:sp>
        <p:nvSpPr>
          <p:cNvPr id="14" name="TextBox 14"/>
          <p:cNvSpPr txBox="1"/>
          <p:nvPr/>
        </p:nvSpPr>
        <p:spPr>
          <a:xfrm>
            <a:off x="8116046" y="2906113"/>
            <a:ext cx="3830389" cy="1163003"/>
          </a:xfrm>
          <a:prstGeom prst="rect">
            <a:avLst/>
          </a:prstGeom>
        </p:spPr>
        <p:txBody>
          <a:bodyPr lIns="0" tIns="0" rIns="0" bIns="0" rtlCol="0" anchor="t">
            <a:spAutoFit/>
          </a:bodyPr>
          <a:lstStyle/>
          <a:p>
            <a:pPr algn="ctr">
              <a:lnSpc>
                <a:spcPts val="4672"/>
              </a:lnSpc>
            </a:pPr>
            <a:r>
              <a:rPr lang="en-US" sz="3337">
                <a:solidFill>
                  <a:srgbClr val="171616"/>
                </a:solidFill>
                <a:latin typeface="Open Sans Bold"/>
              </a:rPr>
              <a:t>WEB</a:t>
            </a:r>
          </a:p>
          <a:p>
            <a:pPr algn="ctr">
              <a:lnSpc>
                <a:spcPts val="4672"/>
              </a:lnSpc>
              <a:spcBef>
                <a:spcPct val="0"/>
              </a:spcBef>
            </a:pPr>
            <a:r>
              <a:rPr lang="en-US" sz="3337">
                <a:solidFill>
                  <a:srgbClr val="171616"/>
                </a:solidFill>
                <a:latin typeface="Open Sans Bold"/>
              </a:rPr>
              <a:t>APPLICATION</a:t>
            </a:r>
          </a:p>
        </p:txBody>
      </p:sp>
      <p:sp>
        <p:nvSpPr>
          <p:cNvPr id="15" name="TextBox 15"/>
          <p:cNvSpPr txBox="1"/>
          <p:nvPr/>
        </p:nvSpPr>
        <p:spPr>
          <a:xfrm>
            <a:off x="8275621" y="6836196"/>
            <a:ext cx="3830389" cy="1163003"/>
          </a:xfrm>
          <a:prstGeom prst="rect">
            <a:avLst/>
          </a:prstGeom>
        </p:spPr>
        <p:txBody>
          <a:bodyPr lIns="0" tIns="0" rIns="0" bIns="0" rtlCol="0" anchor="t">
            <a:spAutoFit/>
          </a:bodyPr>
          <a:lstStyle/>
          <a:p>
            <a:pPr algn="ctr">
              <a:lnSpc>
                <a:spcPts val="4672"/>
              </a:lnSpc>
            </a:pPr>
            <a:r>
              <a:rPr lang="en-US" sz="3337" dirty="0">
                <a:solidFill>
                  <a:srgbClr val="171616"/>
                </a:solidFill>
                <a:latin typeface="Open Sans Bold"/>
              </a:rPr>
              <a:t>UNIFIED THREAD</a:t>
            </a:r>
          </a:p>
          <a:p>
            <a:pPr algn="ctr">
              <a:lnSpc>
                <a:spcPts val="4672"/>
              </a:lnSpc>
              <a:spcBef>
                <a:spcPct val="0"/>
              </a:spcBef>
            </a:pPr>
            <a:r>
              <a:rPr lang="en-US" sz="3337" dirty="0">
                <a:solidFill>
                  <a:srgbClr val="171616"/>
                </a:solidFill>
                <a:latin typeface="Open Sans Bold"/>
              </a:rPr>
              <a:t>MANAGEMENT</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IN"/>
          </a:p>
        </p:txBody>
      </p:sp>
      <p:sp>
        <p:nvSpPr>
          <p:cNvPr id="3" name="Freeform 3"/>
          <p:cNvSpPr/>
          <p:nvPr/>
        </p:nvSpPr>
        <p:spPr>
          <a:xfrm>
            <a:off x="14107256" y="-3374808"/>
            <a:ext cx="6304087" cy="6304087"/>
          </a:xfrm>
          <a:custGeom>
            <a:avLst/>
            <a:gdLst/>
            <a:ahLst/>
            <a:cxnLst/>
            <a:rect l="l" t="t" r="r" b="b"/>
            <a:pathLst>
              <a:path w="6304087" h="6304087">
                <a:moveTo>
                  <a:pt x="0" y="0"/>
                </a:moveTo>
                <a:lnTo>
                  <a:pt x="6304088" y="0"/>
                </a:lnTo>
                <a:lnTo>
                  <a:pt x="6304088" y="6304087"/>
                </a:lnTo>
                <a:lnTo>
                  <a:pt x="0" y="630408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4" name="Freeform 4"/>
          <p:cNvSpPr/>
          <p:nvPr/>
        </p:nvSpPr>
        <p:spPr>
          <a:xfrm>
            <a:off x="1028700" y="1028700"/>
            <a:ext cx="546184" cy="546184"/>
          </a:xfrm>
          <a:custGeom>
            <a:avLst/>
            <a:gdLst/>
            <a:ahLst/>
            <a:cxnLst/>
            <a:rect l="l" t="t" r="r" b="b"/>
            <a:pathLst>
              <a:path w="546184" h="546184">
                <a:moveTo>
                  <a:pt x="0" y="0"/>
                </a:moveTo>
                <a:lnTo>
                  <a:pt x="546184" y="0"/>
                </a:lnTo>
                <a:lnTo>
                  <a:pt x="546184" y="546184"/>
                </a:lnTo>
                <a:lnTo>
                  <a:pt x="0" y="54618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5" name="Freeform 5"/>
          <p:cNvSpPr/>
          <p:nvPr/>
        </p:nvSpPr>
        <p:spPr>
          <a:xfrm>
            <a:off x="1205735" y="1178928"/>
            <a:ext cx="192115" cy="245728"/>
          </a:xfrm>
          <a:custGeom>
            <a:avLst/>
            <a:gdLst/>
            <a:ahLst/>
            <a:cxnLst/>
            <a:rect l="l" t="t" r="r" b="b"/>
            <a:pathLst>
              <a:path w="192115" h="245728">
                <a:moveTo>
                  <a:pt x="0" y="0"/>
                </a:moveTo>
                <a:lnTo>
                  <a:pt x="192115" y="0"/>
                </a:lnTo>
                <a:lnTo>
                  <a:pt x="192115" y="245728"/>
                </a:lnTo>
                <a:lnTo>
                  <a:pt x="0" y="24572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N"/>
          </a:p>
        </p:txBody>
      </p:sp>
      <p:sp>
        <p:nvSpPr>
          <p:cNvPr id="6" name="Freeform 6"/>
          <p:cNvSpPr/>
          <p:nvPr/>
        </p:nvSpPr>
        <p:spPr>
          <a:xfrm>
            <a:off x="10683951" y="2929279"/>
            <a:ext cx="5254604" cy="3193225"/>
          </a:xfrm>
          <a:custGeom>
            <a:avLst/>
            <a:gdLst/>
            <a:ahLst/>
            <a:cxnLst/>
            <a:rect l="l" t="t" r="r" b="b"/>
            <a:pathLst>
              <a:path w="5254604" h="3193225">
                <a:moveTo>
                  <a:pt x="0" y="0"/>
                </a:moveTo>
                <a:lnTo>
                  <a:pt x="5254604" y="0"/>
                </a:lnTo>
                <a:lnTo>
                  <a:pt x="5254604" y="3193225"/>
                </a:lnTo>
                <a:lnTo>
                  <a:pt x="0" y="3193225"/>
                </a:lnTo>
                <a:lnTo>
                  <a:pt x="0" y="0"/>
                </a:lnTo>
                <a:close/>
              </a:path>
            </a:pathLst>
          </a:custGeom>
          <a:blipFill>
            <a:blip r:embed="rId7"/>
            <a:stretch>
              <a:fillRect/>
            </a:stretch>
          </a:blipFill>
        </p:spPr>
        <p:txBody>
          <a:bodyPr/>
          <a:lstStyle/>
          <a:p>
            <a:endParaRPr lang="en-IN"/>
          </a:p>
        </p:txBody>
      </p:sp>
      <p:sp>
        <p:nvSpPr>
          <p:cNvPr id="7" name="Freeform 7"/>
          <p:cNvSpPr/>
          <p:nvPr/>
        </p:nvSpPr>
        <p:spPr>
          <a:xfrm>
            <a:off x="11392193" y="6426098"/>
            <a:ext cx="3838120" cy="3390117"/>
          </a:xfrm>
          <a:custGeom>
            <a:avLst/>
            <a:gdLst/>
            <a:ahLst/>
            <a:cxnLst/>
            <a:rect l="l" t="t" r="r" b="b"/>
            <a:pathLst>
              <a:path w="3838120" h="3390117">
                <a:moveTo>
                  <a:pt x="0" y="0"/>
                </a:moveTo>
                <a:lnTo>
                  <a:pt x="3838120" y="0"/>
                </a:lnTo>
                <a:lnTo>
                  <a:pt x="3838120" y="3390117"/>
                </a:lnTo>
                <a:lnTo>
                  <a:pt x="0" y="3390117"/>
                </a:lnTo>
                <a:lnTo>
                  <a:pt x="0" y="0"/>
                </a:lnTo>
                <a:close/>
              </a:path>
            </a:pathLst>
          </a:custGeom>
          <a:blipFill>
            <a:blip r:embed="rId8"/>
            <a:stretch>
              <a:fillRect/>
            </a:stretch>
          </a:blipFill>
        </p:spPr>
        <p:txBody>
          <a:bodyPr/>
          <a:lstStyle/>
          <a:p>
            <a:endParaRPr lang="en-IN"/>
          </a:p>
        </p:txBody>
      </p:sp>
      <p:sp>
        <p:nvSpPr>
          <p:cNvPr id="8" name="TextBox 8"/>
          <p:cNvSpPr txBox="1"/>
          <p:nvPr/>
        </p:nvSpPr>
        <p:spPr>
          <a:xfrm>
            <a:off x="2177381" y="1508209"/>
            <a:ext cx="6061858" cy="572453"/>
          </a:xfrm>
          <a:prstGeom prst="rect">
            <a:avLst/>
          </a:prstGeom>
        </p:spPr>
        <p:txBody>
          <a:bodyPr lIns="0" tIns="0" rIns="0" bIns="0" rtlCol="0" anchor="t">
            <a:spAutoFit/>
          </a:bodyPr>
          <a:lstStyle/>
          <a:p>
            <a:pPr marL="720558" lvl="1" indent="-360279" algn="ctr">
              <a:lnSpc>
                <a:spcPts val="4672"/>
              </a:lnSpc>
              <a:spcBef>
                <a:spcPct val="0"/>
              </a:spcBef>
              <a:buFont typeface="Arial"/>
              <a:buChar char="•"/>
            </a:pPr>
            <a:r>
              <a:rPr lang="en-US" sz="3337">
                <a:solidFill>
                  <a:srgbClr val="FFFFFF"/>
                </a:solidFill>
                <a:latin typeface="Open Sans Bold"/>
              </a:rPr>
              <a:t>TRADITIONAL FIREWALL</a:t>
            </a:r>
          </a:p>
        </p:txBody>
      </p:sp>
      <p:sp>
        <p:nvSpPr>
          <p:cNvPr id="9" name="TextBox 9"/>
          <p:cNvSpPr txBox="1"/>
          <p:nvPr/>
        </p:nvSpPr>
        <p:spPr>
          <a:xfrm>
            <a:off x="726926" y="3021805"/>
            <a:ext cx="6061858" cy="572453"/>
          </a:xfrm>
          <a:prstGeom prst="rect">
            <a:avLst/>
          </a:prstGeom>
        </p:spPr>
        <p:txBody>
          <a:bodyPr lIns="0" tIns="0" rIns="0" bIns="0" rtlCol="0" anchor="t">
            <a:spAutoFit/>
          </a:bodyPr>
          <a:lstStyle/>
          <a:p>
            <a:pPr algn="ctr">
              <a:lnSpc>
                <a:spcPts val="4672"/>
              </a:lnSpc>
              <a:spcBef>
                <a:spcPct val="0"/>
              </a:spcBef>
            </a:pPr>
            <a:r>
              <a:rPr lang="en-US" sz="3337">
                <a:solidFill>
                  <a:srgbClr val="FFFFFF"/>
                </a:solidFill>
                <a:latin typeface="Open Sans Bold"/>
              </a:rPr>
              <a:t>a. Packet Filtering</a:t>
            </a:r>
          </a:p>
        </p:txBody>
      </p:sp>
      <p:sp>
        <p:nvSpPr>
          <p:cNvPr id="10" name="TextBox 10"/>
          <p:cNvSpPr txBox="1"/>
          <p:nvPr/>
        </p:nvSpPr>
        <p:spPr>
          <a:xfrm>
            <a:off x="547074" y="3930730"/>
            <a:ext cx="9144924" cy="1232829"/>
          </a:xfrm>
          <a:prstGeom prst="rect">
            <a:avLst/>
          </a:prstGeom>
        </p:spPr>
        <p:txBody>
          <a:bodyPr lIns="0" tIns="0" rIns="0" bIns="0" rtlCol="0" anchor="t">
            <a:spAutoFit/>
          </a:bodyPr>
          <a:lstStyle/>
          <a:p>
            <a:pPr algn="ctr">
              <a:lnSpc>
                <a:spcPts val="2470"/>
              </a:lnSpc>
              <a:spcBef>
                <a:spcPct val="0"/>
              </a:spcBef>
            </a:pPr>
            <a:r>
              <a:rPr lang="en-US" sz="1764" dirty="0">
                <a:solidFill>
                  <a:srgbClr val="FFFFFF"/>
                </a:solidFill>
                <a:latin typeface="Open Sans Bold"/>
              </a:rPr>
              <a:t>The first firewall was the packet filtering firewall. By keeping an eye on both incoming and departing packets, it filters packets. It filters them using a set of rules based on the protocols, ports, and Internet Protocol (IP) addresses of the packets </a:t>
            </a:r>
          </a:p>
        </p:txBody>
      </p:sp>
      <p:sp>
        <p:nvSpPr>
          <p:cNvPr id="11" name="TextBox 11"/>
          <p:cNvSpPr txBox="1"/>
          <p:nvPr/>
        </p:nvSpPr>
        <p:spPr>
          <a:xfrm>
            <a:off x="1028700" y="6106534"/>
            <a:ext cx="6061858" cy="572453"/>
          </a:xfrm>
          <a:prstGeom prst="rect">
            <a:avLst/>
          </a:prstGeom>
        </p:spPr>
        <p:txBody>
          <a:bodyPr lIns="0" tIns="0" rIns="0" bIns="0" rtlCol="0" anchor="t">
            <a:spAutoFit/>
          </a:bodyPr>
          <a:lstStyle/>
          <a:p>
            <a:pPr algn="ctr">
              <a:lnSpc>
                <a:spcPts val="4672"/>
              </a:lnSpc>
              <a:spcBef>
                <a:spcPct val="0"/>
              </a:spcBef>
            </a:pPr>
            <a:r>
              <a:rPr lang="en-US" sz="3337">
                <a:solidFill>
                  <a:srgbClr val="FFFFFF"/>
                </a:solidFill>
                <a:latin typeface="Open Sans Bold"/>
              </a:rPr>
              <a:t>b. Stateful Filtering </a:t>
            </a:r>
          </a:p>
        </p:txBody>
      </p:sp>
      <p:sp>
        <p:nvSpPr>
          <p:cNvPr id="12" name="TextBox 12"/>
          <p:cNvSpPr txBox="1"/>
          <p:nvPr/>
        </p:nvSpPr>
        <p:spPr>
          <a:xfrm>
            <a:off x="726926" y="7025400"/>
            <a:ext cx="10038247" cy="2358703"/>
          </a:xfrm>
          <a:prstGeom prst="rect">
            <a:avLst/>
          </a:prstGeom>
        </p:spPr>
        <p:txBody>
          <a:bodyPr lIns="0" tIns="0" rIns="0" bIns="0" rtlCol="0" anchor="t">
            <a:spAutoFit/>
          </a:bodyPr>
          <a:lstStyle/>
          <a:p>
            <a:pPr>
              <a:lnSpc>
                <a:spcPts val="2380"/>
              </a:lnSpc>
              <a:spcBef>
                <a:spcPct val="0"/>
              </a:spcBef>
            </a:pPr>
            <a:r>
              <a:rPr lang="en-US" sz="1700" dirty="0">
                <a:solidFill>
                  <a:srgbClr val="FFFFFF"/>
                </a:solidFill>
                <a:latin typeface="Open Sans Bold"/>
              </a:rPr>
              <a:t>Updated packet filtering firewall is known as stateful-firewall. The three-way handshake procedure in TCP serves as the foundation for its operation. With stateful firewalling, all packets inside the traffic flow in both directions are tracked, as well as established flows. Based on the header data of this traffic, including IP addresses and port numbers, a profile is generated for each new connection that enters a syn-packet in a TCP flow. The stateful firewall compares each subsequently attempted connection to this list of records. The packet is permitted to flow across the firewall if the connection is indeed present in the cache. </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2D70"/>
        </a:solidFill>
        <a:effectLst/>
      </p:bgPr>
    </p:bg>
    <p:spTree>
      <p:nvGrpSpPr>
        <p:cNvPr id="1" name=""/>
        <p:cNvGrpSpPr/>
        <p:nvPr/>
      </p:nvGrpSpPr>
      <p:grpSpPr>
        <a:xfrm>
          <a:off x="0" y="0"/>
          <a:ext cx="0" cy="0"/>
          <a:chOff x="0" y="0"/>
          <a:chExt cx="0" cy="0"/>
        </a:xfrm>
      </p:grpSpPr>
      <p:sp>
        <p:nvSpPr>
          <p:cNvPr id="2" name="Freeform 2"/>
          <p:cNvSpPr/>
          <p:nvPr/>
        </p:nvSpPr>
        <p:spPr>
          <a:xfrm>
            <a:off x="1028700" y="1028700"/>
            <a:ext cx="546184" cy="546184"/>
          </a:xfrm>
          <a:custGeom>
            <a:avLst/>
            <a:gdLst/>
            <a:ahLst/>
            <a:cxnLst/>
            <a:rect l="l" t="t" r="r" b="b"/>
            <a:pathLst>
              <a:path w="546184" h="546184">
                <a:moveTo>
                  <a:pt x="0" y="0"/>
                </a:moveTo>
                <a:lnTo>
                  <a:pt x="546184" y="0"/>
                </a:lnTo>
                <a:lnTo>
                  <a:pt x="546184" y="546184"/>
                </a:lnTo>
                <a:lnTo>
                  <a:pt x="0" y="54618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Freeform 3"/>
          <p:cNvSpPr/>
          <p:nvPr/>
        </p:nvSpPr>
        <p:spPr>
          <a:xfrm>
            <a:off x="1205735" y="1178928"/>
            <a:ext cx="192115" cy="245728"/>
          </a:xfrm>
          <a:custGeom>
            <a:avLst/>
            <a:gdLst/>
            <a:ahLst/>
            <a:cxnLst/>
            <a:rect l="l" t="t" r="r" b="b"/>
            <a:pathLst>
              <a:path w="192115" h="245728">
                <a:moveTo>
                  <a:pt x="0" y="0"/>
                </a:moveTo>
                <a:lnTo>
                  <a:pt x="192115" y="0"/>
                </a:lnTo>
                <a:lnTo>
                  <a:pt x="192115" y="245728"/>
                </a:lnTo>
                <a:lnTo>
                  <a:pt x="0" y="24572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4" name="Freeform 4"/>
          <p:cNvSpPr/>
          <p:nvPr/>
        </p:nvSpPr>
        <p:spPr>
          <a:xfrm>
            <a:off x="15135956" y="1991456"/>
            <a:ext cx="6304087" cy="6304087"/>
          </a:xfrm>
          <a:custGeom>
            <a:avLst/>
            <a:gdLst/>
            <a:ahLst/>
            <a:cxnLst/>
            <a:rect l="l" t="t" r="r" b="b"/>
            <a:pathLst>
              <a:path w="6304087" h="6304087">
                <a:moveTo>
                  <a:pt x="0" y="0"/>
                </a:moveTo>
                <a:lnTo>
                  <a:pt x="6304088" y="0"/>
                </a:lnTo>
                <a:lnTo>
                  <a:pt x="6304088" y="6304088"/>
                </a:lnTo>
                <a:lnTo>
                  <a:pt x="0" y="630408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5" name="Freeform 5"/>
          <p:cNvSpPr/>
          <p:nvPr/>
        </p:nvSpPr>
        <p:spPr>
          <a:xfrm>
            <a:off x="5520754" y="5366647"/>
            <a:ext cx="5551119" cy="3915727"/>
          </a:xfrm>
          <a:custGeom>
            <a:avLst/>
            <a:gdLst/>
            <a:ahLst/>
            <a:cxnLst/>
            <a:rect l="l" t="t" r="r" b="b"/>
            <a:pathLst>
              <a:path w="5551119" h="3915727">
                <a:moveTo>
                  <a:pt x="0" y="0"/>
                </a:moveTo>
                <a:lnTo>
                  <a:pt x="5551119" y="0"/>
                </a:lnTo>
                <a:lnTo>
                  <a:pt x="5551119" y="3915727"/>
                </a:lnTo>
                <a:lnTo>
                  <a:pt x="0" y="3915727"/>
                </a:lnTo>
                <a:lnTo>
                  <a:pt x="0" y="0"/>
                </a:lnTo>
                <a:close/>
              </a:path>
            </a:pathLst>
          </a:custGeom>
          <a:blipFill>
            <a:blip r:embed="rId6"/>
            <a:stretch>
              <a:fillRect/>
            </a:stretch>
          </a:blipFill>
        </p:spPr>
        <p:txBody>
          <a:bodyPr/>
          <a:lstStyle/>
          <a:p>
            <a:endParaRPr lang="en-IN"/>
          </a:p>
        </p:txBody>
      </p:sp>
      <p:sp>
        <p:nvSpPr>
          <p:cNvPr id="6" name="TextBox 6"/>
          <p:cNvSpPr txBox="1"/>
          <p:nvPr/>
        </p:nvSpPr>
        <p:spPr>
          <a:xfrm>
            <a:off x="2177381" y="1508209"/>
            <a:ext cx="8181753" cy="572453"/>
          </a:xfrm>
          <a:prstGeom prst="rect">
            <a:avLst/>
          </a:prstGeom>
        </p:spPr>
        <p:txBody>
          <a:bodyPr lIns="0" tIns="0" rIns="0" bIns="0" rtlCol="0" anchor="t">
            <a:spAutoFit/>
          </a:bodyPr>
          <a:lstStyle/>
          <a:p>
            <a:pPr algn="ctr">
              <a:lnSpc>
                <a:spcPts val="4672"/>
              </a:lnSpc>
              <a:spcBef>
                <a:spcPct val="0"/>
              </a:spcBef>
            </a:pPr>
            <a:r>
              <a:rPr lang="en-US" sz="3337">
                <a:solidFill>
                  <a:srgbClr val="FFFFFF"/>
                </a:solidFill>
                <a:latin typeface="Open Sans Bold"/>
              </a:rPr>
              <a:t>2. APPLICATION GATEWAY FIREWALL</a:t>
            </a:r>
          </a:p>
        </p:txBody>
      </p:sp>
      <p:sp>
        <p:nvSpPr>
          <p:cNvPr id="7" name="TextBox 7"/>
          <p:cNvSpPr txBox="1"/>
          <p:nvPr/>
        </p:nvSpPr>
        <p:spPr>
          <a:xfrm>
            <a:off x="1028700" y="3072690"/>
            <a:ext cx="13886067" cy="2293957"/>
          </a:xfrm>
          <a:prstGeom prst="rect">
            <a:avLst/>
          </a:prstGeom>
        </p:spPr>
        <p:txBody>
          <a:bodyPr lIns="0" tIns="0" rIns="0" bIns="0" rtlCol="0" anchor="t">
            <a:spAutoFit/>
          </a:bodyPr>
          <a:lstStyle/>
          <a:p>
            <a:pPr>
              <a:lnSpc>
                <a:spcPts val="2640"/>
              </a:lnSpc>
            </a:pPr>
            <a:r>
              <a:rPr lang="en-US" sz="1886" dirty="0">
                <a:solidFill>
                  <a:srgbClr val="FFFFFF"/>
                </a:solidFill>
                <a:latin typeface="Open Sans Bold"/>
              </a:rPr>
              <a:t>Network traffic can be controlled at the application level with an application-gateway firewall. An application-gateway firewall is no longer a "wall" positioned between a traffic source and its destination. It functions more like to a "gateway," one that establishes sessions with distant users via proxies and inspects incoming packets at the application level. Every time a client attempts to access a server's network resources, a secure gateway is formed. Every network resource that enters from the server first passes via the gateway before, upon request, being returned to the client</a:t>
            </a:r>
          </a:p>
          <a:p>
            <a:pPr>
              <a:lnSpc>
                <a:spcPts val="2640"/>
              </a:lnSpc>
              <a:spcBef>
                <a:spcPct val="0"/>
              </a:spcBef>
            </a:pPr>
            <a:endParaRPr lang="en-US" sz="1886" dirty="0">
              <a:solidFill>
                <a:srgbClr val="FFFFFF"/>
              </a:solidFill>
              <a:latin typeface="Open Sans Bo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2D70"/>
        </a:solidFill>
        <a:effectLst/>
      </p:bgPr>
    </p:bg>
    <p:spTree>
      <p:nvGrpSpPr>
        <p:cNvPr id="1" name=""/>
        <p:cNvGrpSpPr/>
        <p:nvPr/>
      </p:nvGrpSpPr>
      <p:grpSpPr>
        <a:xfrm>
          <a:off x="0" y="0"/>
          <a:ext cx="0" cy="0"/>
          <a:chOff x="0" y="0"/>
          <a:chExt cx="0" cy="0"/>
        </a:xfrm>
      </p:grpSpPr>
      <p:sp>
        <p:nvSpPr>
          <p:cNvPr id="2" name="Freeform 2"/>
          <p:cNvSpPr/>
          <p:nvPr/>
        </p:nvSpPr>
        <p:spPr>
          <a:xfrm>
            <a:off x="1028700" y="1028700"/>
            <a:ext cx="546184" cy="546184"/>
          </a:xfrm>
          <a:custGeom>
            <a:avLst/>
            <a:gdLst/>
            <a:ahLst/>
            <a:cxnLst/>
            <a:rect l="l" t="t" r="r" b="b"/>
            <a:pathLst>
              <a:path w="546184" h="546184">
                <a:moveTo>
                  <a:pt x="0" y="0"/>
                </a:moveTo>
                <a:lnTo>
                  <a:pt x="546184" y="0"/>
                </a:lnTo>
                <a:lnTo>
                  <a:pt x="546184" y="546184"/>
                </a:lnTo>
                <a:lnTo>
                  <a:pt x="0" y="54618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Freeform 3"/>
          <p:cNvSpPr/>
          <p:nvPr/>
        </p:nvSpPr>
        <p:spPr>
          <a:xfrm>
            <a:off x="1205735" y="1178928"/>
            <a:ext cx="192115" cy="245728"/>
          </a:xfrm>
          <a:custGeom>
            <a:avLst/>
            <a:gdLst/>
            <a:ahLst/>
            <a:cxnLst/>
            <a:rect l="l" t="t" r="r" b="b"/>
            <a:pathLst>
              <a:path w="192115" h="245728">
                <a:moveTo>
                  <a:pt x="0" y="0"/>
                </a:moveTo>
                <a:lnTo>
                  <a:pt x="192115" y="0"/>
                </a:lnTo>
                <a:lnTo>
                  <a:pt x="192115" y="245728"/>
                </a:lnTo>
                <a:lnTo>
                  <a:pt x="0" y="24572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4" name="Freeform 4"/>
          <p:cNvSpPr/>
          <p:nvPr/>
        </p:nvSpPr>
        <p:spPr>
          <a:xfrm>
            <a:off x="15135956" y="1991456"/>
            <a:ext cx="6304087" cy="6304087"/>
          </a:xfrm>
          <a:custGeom>
            <a:avLst/>
            <a:gdLst/>
            <a:ahLst/>
            <a:cxnLst/>
            <a:rect l="l" t="t" r="r" b="b"/>
            <a:pathLst>
              <a:path w="6304087" h="6304087">
                <a:moveTo>
                  <a:pt x="0" y="0"/>
                </a:moveTo>
                <a:lnTo>
                  <a:pt x="6304088" y="0"/>
                </a:lnTo>
                <a:lnTo>
                  <a:pt x="6304088" y="6304088"/>
                </a:lnTo>
                <a:lnTo>
                  <a:pt x="0" y="630408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5" name="Freeform 5"/>
          <p:cNvSpPr/>
          <p:nvPr/>
        </p:nvSpPr>
        <p:spPr>
          <a:xfrm>
            <a:off x="5236802" y="5809849"/>
            <a:ext cx="6787881" cy="3077988"/>
          </a:xfrm>
          <a:custGeom>
            <a:avLst/>
            <a:gdLst/>
            <a:ahLst/>
            <a:cxnLst/>
            <a:rect l="l" t="t" r="r" b="b"/>
            <a:pathLst>
              <a:path w="6787881" h="3077988">
                <a:moveTo>
                  <a:pt x="0" y="0"/>
                </a:moveTo>
                <a:lnTo>
                  <a:pt x="6787882" y="0"/>
                </a:lnTo>
                <a:lnTo>
                  <a:pt x="6787882" y="3077988"/>
                </a:lnTo>
                <a:lnTo>
                  <a:pt x="0" y="3077988"/>
                </a:lnTo>
                <a:lnTo>
                  <a:pt x="0" y="0"/>
                </a:lnTo>
                <a:close/>
              </a:path>
            </a:pathLst>
          </a:custGeom>
          <a:blipFill>
            <a:blip r:embed="rId6"/>
            <a:stretch>
              <a:fillRect/>
            </a:stretch>
          </a:blipFill>
        </p:spPr>
        <p:txBody>
          <a:bodyPr/>
          <a:lstStyle/>
          <a:p>
            <a:endParaRPr lang="en-IN"/>
          </a:p>
        </p:txBody>
      </p:sp>
      <p:sp>
        <p:nvSpPr>
          <p:cNvPr id="6" name="TextBox 6"/>
          <p:cNvSpPr txBox="1"/>
          <p:nvPr/>
        </p:nvSpPr>
        <p:spPr>
          <a:xfrm>
            <a:off x="2177381" y="1508209"/>
            <a:ext cx="8181753" cy="572453"/>
          </a:xfrm>
          <a:prstGeom prst="rect">
            <a:avLst/>
          </a:prstGeom>
        </p:spPr>
        <p:txBody>
          <a:bodyPr lIns="0" tIns="0" rIns="0" bIns="0" rtlCol="0" anchor="t">
            <a:spAutoFit/>
          </a:bodyPr>
          <a:lstStyle/>
          <a:p>
            <a:pPr algn="ctr">
              <a:lnSpc>
                <a:spcPts val="4672"/>
              </a:lnSpc>
              <a:spcBef>
                <a:spcPct val="0"/>
              </a:spcBef>
            </a:pPr>
            <a:r>
              <a:rPr lang="en-US" sz="3337">
                <a:solidFill>
                  <a:srgbClr val="FFFFFF"/>
                </a:solidFill>
                <a:latin typeface="Open Sans Bold"/>
              </a:rPr>
              <a:t>3. CIRCULAR GATEWAY FIREWALL</a:t>
            </a:r>
          </a:p>
        </p:txBody>
      </p:sp>
      <p:sp>
        <p:nvSpPr>
          <p:cNvPr id="7" name="TextBox 7"/>
          <p:cNvSpPr txBox="1"/>
          <p:nvPr/>
        </p:nvSpPr>
        <p:spPr>
          <a:xfrm>
            <a:off x="1028700" y="2520434"/>
            <a:ext cx="13886067" cy="2623066"/>
          </a:xfrm>
          <a:prstGeom prst="rect">
            <a:avLst/>
          </a:prstGeom>
        </p:spPr>
        <p:txBody>
          <a:bodyPr lIns="0" tIns="0" rIns="0" bIns="0" rtlCol="0" anchor="t">
            <a:spAutoFit/>
          </a:bodyPr>
          <a:lstStyle/>
          <a:p>
            <a:pPr>
              <a:lnSpc>
                <a:spcPts val="2640"/>
              </a:lnSpc>
              <a:spcBef>
                <a:spcPct val="0"/>
              </a:spcBef>
            </a:pPr>
            <a:r>
              <a:rPr lang="en-US" sz="1886" dirty="0">
                <a:solidFill>
                  <a:srgbClr val="FFFFFF"/>
                </a:solidFill>
                <a:latin typeface="Open Sans Bold"/>
              </a:rPr>
              <a:t>A circuit-gateway firewall functions as a "gateway" between the client and the server, much like an application-gateway firewall. Circuit-gateway firewalls don't function at  the application layer, in contrast to application-gateway firewalls. Rather, it functions at  the session layer.  The circuit-gateway firewall concentrates on the connections between the client and server rather than the network resources of the server.  a circuit-gateway firewall offers a proxy that establishes a transparent connection known as a virtual circuit that serves as an end-to-end link between the client and the </a:t>
            </a:r>
            <a:r>
              <a:rPr lang="en-US" sz="1886" dirty="0" err="1">
                <a:solidFill>
                  <a:srgbClr val="FFFFFF"/>
                </a:solidFill>
                <a:latin typeface="Open Sans Bold"/>
              </a:rPr>
              <a:t>server.s</a:t>
            </a:r>
            <a:r>
              <a:rPr lang="en-US" sz="1886" dirty="0">
                <a:solidFill>
                  <a:srgbClr val="FFFFFF"/>
                </a:solidFill>
                <a:latin typeface="Open Sans Bold"/>
              </a:rPr>
              <a:t>. Additionally, it ensures that requests and responses are consistent, meaning that the information coming from the server and the client's request match. There's a possibility that someone is attempting to steal data from the network if the answers do not match the queries.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2D70"/>
        </a:solidFill>
        <a:effectLst/>
      </p:bgPr>
    </p:bg>
    <p:spTree>
      <p:nvGrpSpPr>
        <p:cNvPr id="1" name=""/>
        <p:cNvGrpSpPr/>
        <p:nvPr/>
      </p:nvGrpSpPr>
      <p:grpSpPr>
        <a:xfrm>
          <a:off x="0" y="0"/>
          <a:ext cx="0" cy="0"/>
          <a:chOff x="0" y="0"/>
          <a:chExt cx="0" cy="0"/>
        </a:xfrm>
      </p:grpSpPr>
      <p:sp>
        <p:nvSpPr>
          <p:cNvPr id="2" name="Freeform 2"/>
          <p:cNvSpPr/>
          <p:nvPr/>
        </p:nvSpPr>
        <p:spPr>
          <a:xfrm>
            <a:off x="1028700" y="1028700"/>
            <a:ext cx="546184" cy="546184"/>
          </a:xfrm>
          <a:custGeom>
            <a:avLst/>
            <a:gdLst/>
            <a:ahLst/>
            <a:cxnLst/>
            <a:rect l="l" t="t" r="r" b="b"/>
            <a:pathLst>
              <a:path w="546184" h="546184">
                <a:moveTo>
                  <a:pt x="0" y="0"/>
                </a:moveTo>
                <a:lnTo>
                  <a:pt x="546184" y="0"/>
                </a:lnTo>
                <a:lnTo>
                  <a:pt x="546184" y="546184"/>
                </a:lnTo>
                <a:lnTo>
                  <a:pt x="0" y="54618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Freeform 3"/>
          <p:cNvSpPr/>
          <p:nvPr/>
        </p:nvSpPr>
        <p:spPr>
          <a:xfrm>
            <a:off x="1205735" y="1178928"/>
            <a:ext cx="192115" cy="245728"/>
          </a:xfrm>
          <a:custGeom>
            <a:avLst/>
            <a:gdLst/>
            <a:ahLst/>
            <a:cxnLst/>
            <a:rect l="l" t="t" r="r" b="b"/>
            <a:pathLst>
              <a:path w="192115" h="245728">
                <a:moveTo>
                  <a:pt x="0" y="0"/>
                </a:moveTo>
                <a:lnTo>
                  <a:pt x="192115" y="0"/>
                </a:lnTo>
                <a:lnTo>
                  <a:pt x="192115" y="245728"/>
                </a:lnTo>
                <a:lnTo>
                  <a:pt x="0" y="24572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4" name="Freeform 4"/>
          <p:cNvSpPr/>
          <p:nvPr/>
        </p:nvSpPr>
        <p:spPr>
          <a:xfrm>
            <a:off x="15135956" y="1991456"/>
            <a:ext cx="6304087" cy="6304087"/>
          </a:xfrm>
          <a:custGeom>
            <a:avLst/>
            <a:gdLst/>
            <a:ahLst/>
            <a:cxnLst/>
            <a:rect l="l" t="t" r="r" b="b"/>
            <a:pathLst>
              <a:path w="6304087" h="6304087">
                <a:moveTo>
                  <a:pt x="0" y="0"/>
                </a:moveTo>
                <a:lnTo>
                  <a:pt x="6304088" y="0"/>
                </a:lnTo>
                <a:lnTo>
                  <a:pt x="6304088" y="6304088"/>
                </a:lnTo>
                <a:lnTo>
                  <a:pt x="0" y="630408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5" name="Freeform 5"/>
          <p:cNvSpPr/>
          <p:nvPr/>
        </p:nvSpPr>
        <p:spPr>
          <a:xfrm>
            <a:off x="5709547" y="5573973"/>
            <a:ext cx="6859980" cy="3429990"/>
          </a:xfrm>
          <a:custGeom>
            <a:avLst/>
            <a:gdLst/>
            <a:ahLst/>
            <a:cxnLst/>
            <a:rect l="l" t="t" r="r" b="b"/>
            <a:pathLst>
              <a:path w="6859980" h="3429990">
                <a:moveTo>
                  <a:pt x="0" y="0"/>
                </a:moveTo>
                <a:lnTo>
                  <a:pt x="6859980" y="0"/>
                </a:lnTo>
                <a:lnTo>
                  <a:pt x="6859980" y="3429990"/>
                </a:lnTo>
                <a:lnTo>
                  <a:pt x="0" y="34299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6" name="Freeform 6"/>
          <p:cNvSpPr/>
          <p:nvPr/>
        </p:nvSpPr>
        <p:spPr>
          <a:xfrm>
            <a:off x="5876860" y="5573973"/>
            <a:ext cx="6534279" cy="3659899"/>
          </a:xfrm>
          <a:custGeom>
            <a:avLst/>
            <a:gdLst/>
            <a:ahLst/>
            <a:cxnLst/>
            <a:rect l="l" t="t" r="r" b="b"/>
            <a:pathLst>
              <a:path w="6534279" h="3659899">
                <a:moveTo>
                  <a:pt x="0" y="0"/>
                </a:moveTo>
                <a:lnTo>
                  <a:pt x="6534280" y="0"/>
                </a:lnTo>
                <a:lnTo>
                  <a:pt x="6534280" y="3659898"/>
                </a:lnTo>
                <a:lnTo>
                  <a:pt x="0" y="3659898"/>
                </a:lnTo>
                <a:lnTo>
                  <a:pt x="0" y="0"/>
                </a:lnTo>
                <a:close/>
              </a:path>
            </a:pathLst>
          </a:custGeom>
          <a:blipFill>
            <a:blip r:embed="rId8"/>
            <a:stretch>
              <a:fillRect/>
            </a:stretch>
          </a:blipFill>
        </p:spPr>
        <p:txBody>
          <a:bodyPr/>
          <a:lstStyle/>
          <a:p>
            <a:endParaRPr lang="en-IN"/>
          </a:p>
        </p:txBody>
      </p:sp>
      <p:sp>
        <p:nvSpPr>
          <p:cNvPr id="7" name="TextBox 7"/>
          <p:cNvSpPr txBox="1"/>
          <p:nvPr/>
        </p:nvSpPr>
        <p:spPr>
          <a:xfrm>
            <a:off x="2177381" y="1508209"/>
            <a:ext cx="8181753" cy="572453"/>
          </a:xfrm>
          <a:prstGeom prst="rect">
            <a:avLst/>
          </a:prstGeom>
        </p:spPr>
        <p:txBody>
          <a:bodyPr lIns="0" tIns="0" rIns="0" bIns="0" rtlCol="0" anchor="t">
            <a:spAutoFit/>
          </a:bodyPr>
          <a:lstStyle/>
          <a:p>
            <a:pPr algn="ctr">
              <a:lnSpc>
                <a:spcPts val="4672"/>
              </a:lnSpc>
              <a:spcBef>
                <a:spcPct val="0"/>
              </a:spcBef>
            </a:pPr>
            <a:r>
              <a:rPr lang="en-US" sz="3337">
                <a:solidFill>
                  <a:srgbClr val="FFFFFF"/>
                </a:solidFill>
                <a:latin typeface="Open Sans Bold"/>
              </a:rPr>
              <a:t>4. WEB APPLICATION FIREWALL</a:t>
            </a:r>
          </a:p>
        </p:txBody>
      </p:sp>
      <p:sp>
        <p:nvSpPr>
          <p:cNvPr id="8" name="TextBox 8"/>
          <p:cNvSpPr txBox="1"/>
          <p:nvPr/>
        </p:nvSpPr>
        <p:spPr>
          <a:xfrm>
            <a:off x="1028700" y="2520434"/>
            <a:ext cx="13886067" cy="2952175"/>
          </a:xfrm>
          <a:prstGeom prst="rect">
            <a:avLst/>
          </a:prstGeom>
        </p:spPr>
        <p:txBody>
          <a:bodyPr lIns="0" tIns="0" rIns="0" bIns="0" rtlCol="0" anchor="t">
            <a:spAutoFit/>
          </a:bodyPr>
          <a:lstStyle/>
          <a:p>
            <a:pPr>
              <a:lnSpc>
                <a:spcPts val="2640"/>
              </a:lnSpc>
            </a:pPr>
            <a:r>
              <a:rPr lang="en-US" sz="1886" dirty="0">
                <a:solidFill>
                  <a:srgbClr val="FFFFFF"/>
                </a:solidFill>
                <a:latin typeface="Open Sans Bold"/>
              </a:rPr>
              <a:t>One particular kind of application firewall that is only applicable to web applications is the web-application firewall (WAF). It is a security feature of an application proxy device that guards the web application server on the back end against various attacks. By examining network traffic patterns and HTTP/HTTPS request packets, it safeguards the web server. In the case that any malicious packets or patterns are discovered, WAF stops the assaults by either deleting the client-server session or blocking HTTP requests. However, it is unable to handle zero-day exploits, or vulnerabilities that are not yet known to exist. because pattern recognition is the foundation of a WAF's threat detection system in large part. Because there is no pattern, it is hard for WAF to identify an attack that has never been observed before. As a result, it is challenging to repel them.</a:t>
            </a:r>
          </a:p>
          <a:p>
            <a:pPr>
              <a:lnSpc>
                <a:spcPts val="2640"/>
              </a:lnSpc>
              <a:spcBef>
                <a:spcPct val="0"/>
              </a:spcBef>
            </a:pPr>
            <a:endParaRPr lang="en-US" sz="1886" dirty="0">
              <a:solidFill>
                <a:srgbClr val="FFFFFF"/>
              </a:solidFill>
              <a:latin typeface="Open Sans Bold"/>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311</TotalTime>
  <Words>1488</Words>
  <Application>Microsoft Office PowerPoint</Application>
  <PresentationFormat>Custom</PresentationFormat>
  <Paragraphs>105</Paragraphs>
  <Slides>20</Slides>
  <Notes>0</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20</vt:i4>
      </vt:variant>
    </vt:vector>
  </HeadingPairs>
  <TitlesOfParts>
    <vt:vector size="33" baseType="lpstr">
      <vt:lpstr>Days</vt:lpstr>
      <vt:lpstr>Calibri</vt:lpstr>
      <vt:lpstr>Open Sans Bold</vt:lpstr>
      <vt:lpstr>Neue Machina Ultra-Bold</vt:lpstr>
      <vt:lpstr>Open Sauce Light</vt:lpstr>
      <vt:lpstr>Canva Sans Bold</vt:lpstr>
      <vt:lpstr>Fira Sans Ultra-Bold</vt:lpstr>
      <vt:lpstr>Poppins Bold</vt:lpstr>
      <vt:lpstr>Arial</vt:lpstr>
      <vt:lpstr>Poppins Ultra-Bold</vt:lpstr>
      <vt:lpstr>Poppins</vt:lpstr>
      <vt:lpstr>Open Sauce Medium</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FIREWALL</dc:title>
  <cp:lastModifiedBy>deepak joy</cp:lastModifiedBy>
  <cp:revision>3</cp:revision>
  <dcterms:created xsi:type="dcterms:W3CDTF">2006-08-16T00:00:00Z</dcterms:created>
  <dcterms:modified xsi:type="dcterms:W3CDTF">2023-11-03T10:41:10Z</dcterms:modified>
  <dc:identifier>DAFzBkJdFo4</dc:identifier>
</cp:coreProperties>
</file>